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 id="2147483674" r:id="rId3"/>
  </p:sldMasterIdLst>
  <p:notesMasterIdLst>
    <p:notesMasterId r:id="rId19"/>
  </p:notesMasterIdLst>
  <p:sldIdLst>
    <p:sldId id="256" r:id="rId4"/>
    <p:sldId id="265" r:id="rId5"/>
    <p:sldId id="260" r:id="rId6"/>
    <p:sldId id="261" r:id="rId7"/>
    <p:sldId id="2918" r:id="rId8"/>
    <p:sldId id="2922" r:id="rId9"/>
    <p:sldId id="2908" r:id="rId10"/>
    <p:sldId id="2919" r:id="rId11"/>
    <p:sldId id="2902" r:id="rId12"/>
    <p:sldId id="2921" r:id="rId13"/>
    <p:sldId id="268" r:id="rId14"/>
    <p:sldId id="2920" r:id="rId15"/>
    <p:sldId id="274" r:id="rId16"/>
    <p:sldId id="275" r:id="rId17"/>
    <p:sldId id="276" r:id="rId18"/>
  </p:sldIdLst>
  <p:sldSz cx="9144000" cy="6858000" type="screen4x3"/>
  <p:notesSz cx="6807200" cy="9939338"/>
  <p:embeddedFontLst>
    <p:embeddedFont>
      <p:font typeface="Calibri" panose="020F0502020204030204" pitchFamily="34"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
      <p:font typeface="メイリオ" panose="020B0604030504040204" pitchFamily="50" charset="-128"/>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5">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UX46lUBv2ajEtznPSJuv/lC6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0000FF"/>
    <a:srgbClr val="3333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26E78A-74FE-4EF8-9FDF-3EE6462B2199}">
  <a:tblStyle styleId="{5E26E78A-74FE-4EF8-9FDF-3EE6462B2199}"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296" y="56"/>
      </p:cViewPr>
      <p:guideLst>
        <p:guide orient="horz" pos="211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9" Type="http://customschemas.google.com/relationships/presentationmetadata" Target="metadata"/><Relationship Id="rId3" Type="http://schemas.openxmlformats.org/officeDocument/2006/relationships/slideMaster" Target="slideMasters/slideMaster3.xml"/><Relationship Id="rId21"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43"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2"/>
            <a:ext cx="2949786" cy="498693"/>
          </a:xfrm>
          <a:prstGeom prst="rect">
            <a:avLst/>
          </a:prstGeom>
          <a:noFill/>
          <a:ln>
            <a:noFill/>
          </a:ln>
        </p:spPr>
        <p:txBody>
          <a:bodyPr spcFirstLastPara="1" wrap="square" lIns="95650" tIns="47825" rIns="95650" bIns="478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5841" y="2"/>
            <a:ext cx="2949786" cy="498693"/>
          </a:xfrm>
          <a:prstGeom prst="rect">
            <a:avLst/>
          </a:prstGeom>
          <a:noFill/>
          <a:ln>
            <a:noFill/>
          </a:ln>
        </p:spPr>
        <p:txBody>
          <a:bodyPr spcFirstLastPara="1" wrap="square" lIns="95650" tIns="47825" rIns="95650" bIns="478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66813" y="1241425"/>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720" y="4783309"/>
            <a:ext cx="5445760" cy="3913614"/>
          </a:xfrm>
          <a:prstGeom prst="rect">
            <a:avLst/>
          </a:prstGeom>
          <a:noFill/>
          <a:ln>
            <a:noFill/>
          </a:ln>
        </p:spPr>
        <p:txBody>
          <a:bodyPr spcFirstLastPara="1" wrap="square" lIns="95650" tIns="47825" rIns="95650" bIns="478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2" y="9440647"/>
            <a:ext cx="2949786" cy="498692"/>
          </a:xfrm>
          <a:prstGeom prst="rect">
            <a:avLst/>
          </a:prstGeom>
          <a:noFill/>
          <a:ln>
            <a:noFill/>
          </a:ln>
        </p:spPr>
        <p:txBody>
          <a:bodyPr spcFirstLastPara="1" wrap="square" lIns="95650" tIns="47825" rIns="95650" bIns="478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5841" y="9440647"/>
            <a:ext cx="2949786" cy="498692"/>
          </a:xfrm>
          <a:prstGeom prst="rect">
            <a:avLst/>
          </a:prstGeom>
          <a:noFill/>
          <a:ln>
            <a:noFill/>
          </a:ln>
        </p:spPr>
        <p:txBody>
          <a:bodyPr spcFirstLastPara="1" wrap="square" lIns="95650" tIns="47825" rIns="95650" bIns="478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notes"/>
          <p:cNvSpPr txBox="1">
            <a:spLocks noGrp="1"/>
          </p:cNvSpPr>
          <p:nvPr>
            <p:ph type="body" idx="1"/>
          </p:nvPr>
        </p:nvSpPr>
        <p:spPr>
          <a:xfrm>
            <a:off x="680720" y="4783309"/>
            <a:ext cx="5445760" cy="3913614"/>
          </a:xfrm>
          <a:prstGeom prst="rect">
            <a:avLst/>
          </a:prstGeom>
          <a:noFill/>
          <a:ln>
            <a:noFill/>
          </a:ln>
        </p:spPr>
        <p:txBody>
          <a:bodyPr spcFirstLastPara="1" wrap="square" lIns="95650" tIns="47825" rIns="95650" bIns="47825" anchor="t" anchorCtr="0">
            <a:noAutofit/>
          </a:bodyPr>
          <a:lstStyle/>
          <a:p>
            <a:pPr marL="0" lvl="0" indent="0" algn="l" rtl="0">
              <a:lnSpc>
                <a:spcPct val="100000"/>
              </a:lnSpc>
              <a:spcBef>
                <a:spcPts val="0"/>
              </a:spcBef>
              <a:spcAft>
                <a:spcPts val="0"/>
              </a:spcAft>
              <a:buSzPts val="1400"/>
              <a:buNone/>
            </a:pPr>
            <a:endParaRPr dirty="0"/>
          </a:p>
        </p:txBody>
      </p:sp>
      <p:sp>
        <p:nvSpPr>
          <p:cNvPr id="244" name="Google Shape;244;p1:notes"/>
          <p:cNvSpPr>
            <a:spLocks noGrp="1" noRot="1" noChangeAspect="1"/>
          </p:cNvSpPr>
          <p:nvPr>
            <p:ph type="sldImg" idx="2"/>
          </p:nvPr>
        </p:nvSpPr>
        <p:spPr>
          <a:xfrm>
            <a:off x="1166813" y="1241425"/>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txBox="1">
            <a:spLocks noGrp="1"/>
          </p:cNvSpPr>
          <p:nvPr>
            <p:ph type="body" idx="1"/>
          </p:nvPr>
        </p:nvSpPr>
        <p:spPr>
          <a:xfrm>
            <a:off x="680720" y="4783309"/>
            <a:ext cx="5445760" cy="3913614"/>
          </a:xfrm>
          <a:prstGeom prst="rect">
            <a:avLst/>
          </a:prstGeom>
          <a:noFill/>
          <a:ln>
            <a:noFill/>
          </a:ln>
        </p:spPr>
        <p:txBody>
          <a:bodyPr spcFirstLastPara="1" wrap="square" lIns="95650" tIns="47825" rIns="95650" bIns="47825" anchor="t" anchorCtr="0">
            <a:noAutofit/>
          </a:bodyPr>
          <a:lstStyle/>
          <a:p>
            <a:pPr marL="0" lvl="0" indent="0" algn="l" rtl="0">
              <a:lnSpc>
                <a:spcPct val="100000"/>
              </a:lnSpc>
              <a:spcBef>
                <a:spcPts val="0"/>
              </a:spcBef>
              <a:spcAft>
                <a:spcPts val="0"/>
              </a:spcAft>
              <a:buSzPts val="1400"/>
              <a:buNone/>
            </a:pPr>
            <a:endParaRPr dirty="0"/>
          </a:p>
        </p:txBody>
      </p:sp>
      <p:sp>
        <p:nvSpPr>
          <p:cNvPr id="322" name="Google Shape;322;p10:notes"/>
          <p:cNvSpPr>
            <a:spLocks noGrp="1" noRot="1" noChangeAspect="1"/>
          </p:cNvSpPr>
          <p:nvPr>
            <p:ph type="sldImg" idx="2"/>
          </p:nvPr>
        </p:nvSpPr>
        <p:spPr>
          <a:xfrm>
            <a:off x="1166813" y="1241425"/>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0857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19:notes"/>
          <p:cNvSpPr>
            <a:spLocks noGrp="1" noRot="1" noChangeAspect="1"/>
          </p:cNvSpPr>
          <p:nvPr>
            <p:ph type="sldImg" idx="2"/>
          </p:nvPr>
        </p:nvSpPr>
        <p:spPr>
          <a:xfrm>
            <a:off x="1166813" y="1241425"/>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19:notes"/>
          <p:cNvSpPr txBox="1">
            <a:spLocks noGrp="1"/>
          </p:cNvSpPr>
          <p:nvPr>
            <p:ph type="body" idx="1"/>
          </p:nvPr>
        </p:nvSpPr>
        <p:spPr>
          <a:xfrm>
            <a:off x="680720" y="4783309"/>
            <a:ext cx="5445760" cy="3913614"/>
          </a:xfrm>
          <a:prstGeom prst="rect">
            <a:avLst/>
          </a:prstGeom>
          <a:noFill/>
          <a:ln>
            <a:noFill/>
          </a:ln>
        </p:spPr>
        <p:txBody>
          <a:bodyPr spcFirstLastPara="1" wrap="square" lIns="95650" tIns="47825" rIns="95650" bIns="47825" anchor="t" anchorCtr="0">
            <a:noAutofit/>
          </a:bodyPr>
          <a:lstStyle/>
          <a:p>
            <a:pPr marL="0" lvl="0" indent="0" algn="l" rtl="0">
              <a:lnSpc>
                <a:spcPct val="100000"/>
              </a:lnSpc>
              <a:spcBef>
                <a:spcPts val="0"/>
              </a:spcBef>
              <a:spcAft>
                <a:spcPts val="0"/>
              </a:spcAft>
              <a:buSzPts val="1400"/>
              <a:buNone/>
            </a:pPr>
            <a:endParaRPr/>
          </a:p>
        </p:txBody>
      </p:sp>
      <p:sp>
        <p:nvSpPr>
          <p:cNvPr id="702" name="Google Shape;702;p19:notes"/>
          <p:cNvSpPr txBox="1">
            <a:spLocks noGrp="1"/>
          </p:cNvSpPr>
          <p:nvPr>
            <p:ph type="sldNum" idx="12"/>
          </p:nvPr>
        </p:nvSpPr>
        <p:spPr>
          <a:xfrm>
            <a:off x="3855841" y="9440647"/>
            <a:ext cx="2949786" cy="498692"/>
          </a:xfrm>
          <a:prstGeom prst="rect">
            <a:avLst/>
          </a:prstGeom>
          <a:noFill/>
          <a:ln>
            <a:noFill/>
          </a:ln>
        </p:spPr>
        <p:txBody>
          <a:bodyPr spcFirstLastPara="1" wrap="square" lIns="95650" tIns="47825" rIns="95650" bIns="47825"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13</a:t>
            </a:fld>
            <a:endParaRPr/>
          </a:p>
        </p:txBody>
      </p:sp>
    </p:spTree>
    <p:extLst>
      <p:ext uri="{BB962C8B-B14F-4D97-AF65-F5344CB8AC3E}">
        <p14:creationId xmlns:p14="http://schemas.microsoft.com/office/powerpoint/2010/main" val="2818425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20:notes"/>
          <p:cNvSpPr txBox="1">
            <a:spLocks noGrp="1"/>
          </p:cNvSpPr>
          <p:nvPr>
            <p:ph type="body" idx="1"/>
          </p:nvPr>
        </p:nvSpPr>
        <p:spPr>
          <a:xfrm>
            <a:off x="680720" y="4783309"/>
            <a:ext cx="5445760" cy="3913614"/>
          </a:xfrm>
          <a:prstGeom prst="rect">
            <a:avLst/>
          </a:prstGeom>
          <a:noFill/>
          <a:ln>
            <a:noFill/>
          </a:ln>
        </p:spPr>
        <p:txBody>
          <a:bodyPr spcFirstLastPara="1" wrap="square" lIns="95650" tIns="47825" rIns="95650" bIns="47825" anchor="t" anchorCtr="0">
            <a:noAutofit/>
          </a:bodyPr>
          <a:lstStyle/>
          <a:p>
            <a:pPr marL="0" lvl="0" indent="0" algn="l" rtl="0">
              <a:lnSpc>
                <a:spcPct val="100000"/>
              </a:lnSpc>
              <a:spcBef>
                <a:spcPts val="0"/>
              </a:spcBef>
              <a:spcAft>
                <a:spcPts val="0"/>
              </a:spcAft>
              <a:buSzPts val="1400"/>
              <a:buNone/>
            </a:pPr>
            <a:endParaRPr/>
          </a:p>
        </p:txBody>
      </p:sp>
      <p:sp>
        <p:nvSpPr>
          <p:cNvPr id="796" name="Google Shape;796;p20:notes"/>
          <p:cNvSpPr>
            <a:spLocks noGrp="1" noRot="1" noChangeAspect="1"/>
          </p:cNvSpPr>
          <p:nvPr>
            <p:ph type="sldImg" idx="2"/>
          </p:nvPr>
        </p:nvSpPr>
        <p:spPr>
          <a:xfrm>
            <a:off x="1166813" y="1241425"/>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9838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21:notes"/>
          <p:cNvSpPr txBox="1">
            <a:spLocks noGrp="1"/>
          </p:cNvSpPr>
          <p:nvPr>
            <p:ph type="body" idx="1"/>
          </p:nvPr>
        </p:nvSpPr>
        <p:spPr>
          <a:xfrm>
            <a:off x="680720" y="4783309"/>
            <a:ext cx="5445760" cy="3913614"/>
          </a:xfrm>
          <a:prstGeom prst="rect">
            <a:avLst/>
          </a:prstGeom>
          <a:noFill/>
          <a:ln>
            <a:noFill/>
          </a:ln>
        </p:spPr>
        <p:txBody>
          <a:bodyPr spcFirstLastPara="1" wrap="square" lIns="95650" tIns="47825" rIns="95650" bIns="47825" anchor="t" anchorCtr="0">
            <a:noAutofit/>
          </a:bodyPr>
          <a:lstStyle/>
          <a:p>
            <a:pPr marL="0" lvl="0" indent="0" algn="l" rtl="0">
              <a:lnSpc>
                <a:spcPct val="100000"/>
              </a:lnSpc>
              <a:spcBef>
                <a:spcPts val="0"/>
              </a:spcBef>
              <a:spcAft>
                <a:spcPts val="0"/>
              </a:spcAft>
              <a:buSzPts val="1400"/>
              <a:buNone/>
            </a:pPr>
            <a:endParaRPr/>
          </a:p>
        </p:txBody>
      </p:sp>
      <p:sp>
        <p:nvSpPr>
          <p:cNvPr id="865" name="Google Shape;865;p21:notes"/>
          <p:cNvSpPr>
            <a:spLocks noGrp="1" noRot="1" noChangeAspect="1"/>
          </p:cNvSpPr>
          <p:nvPr>
            <p:ph type="sldImg" idx="2"/>
          </p:nvPr>
        </p:nvSpPr>
        <p:spPr>
          <a:xfrm>
            <a:off x="1166813" y="1241425"/>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3357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txBox="1">
            <a:spLocks noGrp="1"/>
          </p:cNvSpPr>
          <p:nvPr>
            <p:ph type="body" idx="1"/>
          </p:nvPr>
        </p:nvSpPr>
        <p:spPr>
          <a:xfrm>
            <a:off x="680720" y="4783309"/>
            <a:ext cx="5445760" cy="3913614"/>
          </a:xfrm>
          <a:prstGeom prst="rect">
            <a:avLst/>
          </a:prstGeom>
          <a:noFill/>
          <a:ln>
            <a:noFill/>
          </a:ln>
        </p:spPr>
        <p:txBody>
          <a:bodyPr spcFirstLastPara="1" wrap="square" lIns="95650" tIns="47825" rIns="95650" bIns="47825" anchor="t" anchorCtr="0">
            <a:noAutofit/>
          </a:bodyPr>
          <a:lstStyle/>
          <a:p>
            <a:pPr marL="0" lvl="0" indent="0" algn="l" rtl="0">
              <a:lnSpc>
                <a:spcPct val="100000"/>
              </a:lnSpc>
              <a:spcBef>
                <a:spcPts val="0"/>
              </a:spcBef>
              <a:spcAft>
                <a:spcPts val="0"/>
              </a:spcAft>
              <a:buSzPts val="1400"/>
              <a:buNone/>
            </a:pPr>
            <a:endParaRPr dirty="0"/>
          </a:p>
        </p:txBody>
      </p:sp>
      <p:sp>
        <p:nvSpPr>
          <p:cNvPr id="322" name="Google Shape;322;p10:notes"/>
          <p:cNvSpPr>
            <a:spLocks noGrp="1" noRot="1" noChangeAspect="1"/>
          </p:cNvSpPr>
          <p:nvPr>
            <p:ph type="sldImg" idx="2"/>
          </p:nvPr>
        </p:nvSpPr>
        <p:spPr>
          <a:xfrm>
            <a:off x="1166813" y="1241425"/>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5:notes"/>
          <p:cNvSpPr txBox="1">
            <a:spLocks noGrp="1"/>
          </p:cNvSpPr>
          <p:nvPr>
            <p:ph type="body" idx="1"/>
          </p:nvPr>
        </p:nvSpPr>
        <p:spPr>
          <a:xfrm>
            <a:off x="680720" y="4783309"/>
            <a:ext cx="5445760" cy="3913614"/>
          </a:xfrm>
          <a:prstGeom prst="rect">
            <a:avLst/>
          </a:prstGeom>
          <a:noFill/>
          <a:ln>
            <a:noFill/>
          </a:ln>
        </p:spPr>
        <p:txBody>
          <a:bodyPr spcFirstLastPara="1" wrap="square" lIns="95650" tIns="47825" rIns="95650" bIns="47825" anchor="t" anchorCtr="0">
            <a:noAutofit/>
          </a:bodyPr>
          <a:lstStyle/>
          <a:p>
            <a:pPr marL="0" lvl="0" indent="0" algn="l" rtl="0">
              <a:lnSpc>
                <a:spcPct val="100000"/>
              </a:lnSpc>
              <a:spcBef>
                <a:spcPts val="0"/>
              </a:spcBef>
              <a:spcAft>
                <a:spcPts val="0"/>
              </a:spcAft>
              <a:buSzPts val="1400"/>
              <a:buNone/>
            </a:pPr>
            <a:endParaRPr/>
          </a:p>
        </p:txBody>
      </p:sp>
      <p:sp>
        <p:nvSpPr>
          <p:cNvPr id="272" name="Google Shape;272;p5:notes"/>
          <p:cNvSpPr>
            <a:spLocks noGrp="1" noRot="1" noChangeAspect="1"/>
          </p:cNvSpPr>
          <p:nvPr>
            <p:ph type="sldImg" idx="2"/>
          </p:nvPr>
        </p:nvSpPr>
        <p:spPr>
          <a:xfrm>
            <a:off x="1166813" y="1241425"/>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6:notes"/>
          <p:cNvSpPr txBox="1">
            <a:spLocks noGrp="1"/>
          </p:cNvSpPr>
          <p:nvPr>
            <p:ph type="body" idx="1"/>
          </p:nvPr>
        </p:nvSpPr>
        <p:spPr>
          <a:xfrm>
            <a:off x="680720" y="4783309"/>
            <a:ext cx="5445760" cy="3913614"/>
          </a:xfrm>
          <a:prstGeom prst="rect">
            <a:avLst/>
          </a:prstGeom>
          <a:noFill/>
          <a:ln>
            <a:noFill/>
          </a:ln>
        </p:spPr>
        <p:txBody>
          <a:bodyPr spcFirstLastPara="1" wrap="square" lIns="95650" tIns="47825" rIns="95650" bIns="47825" anchor="t" anchorCtr="0">
            <a:noAutofit/>
          </a:bodyPr>
          <a:lstStyle/>
          <a:p>
            <a:pPr marL="0" lvl="0" indent="0" algn="l" rtl="0">
              <a:lnSpc>
                <a:spcPct val="100000"/>
              </a:lnSpc>
              <a:spcBef>
                <a:spcPts val="0"/>
              </a:spcBef>
              <a:spcAft>
                <a:spcPts val="0"/>
              </a:spcAft>
              <a:buSzPts val="1400"/>
              <a:buNone/>
            </a:pPr>
            <a:endParaRPr/>
          </a:p>
        </p:txBody>
      </p:sp>
      <p:sp>
        <p:nvSpPr>
          <p:cNvPr id="293" name="Google Shape;293;p6:notes"/>
          <p:cNvSpPr>
            <a:spLocks noGrp="1" noRot="1" noChangeAspect="1"/>
          </p:cNvSpPr>
          <p:nvPr>
            <p:ph type="sldImg" idx="2"/>
          </p:nvPr>
        </p:nvSpPr>
        <p:spPr>
          <a:xfrm>
            <a:off x="1166813" y="1241425"/>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1:notes"/>
          <p:cNvSpPr txBox="1">
            <a:spLocks noGrp="1"/>
          </p:cNvSpPr>
          <p:nvPr>
            <p:ph type="body" idx="1"/>
          </p:nvPr>
        </p:nvSpPr>
        <p:spPr>
          <a:xfrm>
            <a:off x="680720" y="4783309"/>
            <a:ext cx="5445760" cy="3913614"/>
          </a:xfrm>
          <a:prstGeom prst="rect">
            <a:avLst/>
          </a:prstGeom>
          <a:noFill/>
          <a:ln>
            <a:noFill/>
          </a:ln>
        </p:spPr>
        <p:txBody>
          <a:bodyPr spcFirstLastPara="1" wrap="square" lIns="95650" tIns="47825" rIns="95650" bIns="47825" anchor="t" anchorCtr="0">
            <a:noAutofit/>
          </a:bodyPr>
          <a:lstStyle/>
          <a:p>
            <a:pPr marL="0" lvl="0" indent="0" algn="l" rtl="0">
              <a:lnSpc>
                <a:spcPct val="100000"/>
              </a:lnSpc>
              <a:spcBef>
                <a:spcPts val="0"/>
              </a:spcBef>
              <a:spcAft>
                <a:spcPts val="0"/>
              </a:spcAft>
              <a:buSzPts val="1400"/>
              <a:buNone/>
            </a:pPr>
            <a:endParaRPr/>
          </a:p>
        </p:txBody>
      </p:sp>
      <p:sp>
        <p:nvSpPr>
          <p:cNvPr id="328" name="Google Shape;328;p11:notes"/>
          <p:cNvSpPr>
            <a:spLocks noGrp="1" noRot="1" noChangeAspect="1"/>
          </p:cNvSpPr>
          <p:nvPr>
            <p:ph type="sldImg" idx="2"/>
          </p:nvPr>
        </p:nvSpPr>
        <p:spPr>
          <a:xfrm>
            <a:off x="1166813" y="1241425"/>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0804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1:notes"/>
          <p:cNvSpPr txBox="1">
            <a:spLocks noGrp="1"/>
          </p:cNvSpPr>
          <p:nvPr>
            <p:ph type="body" idx="1"/>
          </p:nvPr>
        </p:nvSpPr>
        <p:spPr>
          <a:xfrm>
            <a:off x="680720" y="4783309"/>
            <a:ext cx="5445760" cy="3913614"/>
          </a:xfrm>
          <a:prstGeom prst="rect">
            <a:avLst/>
          </a:prstGeom>
          <a:noFill/>
          <a:ln>
            <a:noFill/>
          </a:ln>
        </p:spPr>
        <p:txBody>
          <a:bodyPr spcFirstLastPara="1" wrap="square" lIns="95650" tIns="47825" rIns="95650" bIns="47825" anchor="t" anchorCtr="0">
            <a:noAutofit/>
          </a:bodyPr>
          <a:lstStyle/>
          <a:p>
            <a:pPr marL="0" lvl="0" indent="0" algn="l" rtl="0">
              <a:lnSpc>
                <a:spcPct val="100000"/>
              </a:lnSpc>
              <a:spcBef>
                <a:spcPts val="0"/>
              </a:spcBef>
              <a:spcAft>
                <a:spcPts val="0"/>
              </a:spcAft>
              <a:buSzPts val="1400"/>
              <a:buNone/>
            </a:pPr>
            <a:endParaRPr/>
          </a:p>
        </p:txBody>
      </p:sp>
      <p:sp>
        <p:nvSpPr>
          <p:cNvPr id="328" name="Google Shape;328;p11:notes"/>
          <p:cNvSpPr>
            <a:spLocks noGrp="1" noRot="1" noChangeAspect="1"/>
          </p:cNvSpPr>
          <p:nvPr>
            <p:ph type="sldImg" idx="2"/>
          </p:nvPr>
        </p:nvSpPr>
        <p:spPr>
          <a:xfrm>
            <a:off x="1166813" y="1241425"/>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4013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txBox="1">
            <a:spLocks noGrp="1"/>
          </p:cNvSpPr>
          <p:nvPr>
            <p:ph type="body" idx="1"/>
          </p:nvPr>
        </p:nvSpPr>
        <p:spPr>
          <a:xfrm>
            <a:off x="680720" y="4783309"/>
            <a:ext cx="5445760" cy="3913614"/>
          </a:xfrm>
          <a:prstGeom prst="rect">
            <a:avLst/>
          </a:prstGeom>
          <a:noFill/>
          <a:ln>
            <a:noFill/>
          </a:ln>
        </p:spPr>
        <p:txBody>
          <a:bodyPr spcFirstLastPara="1" wrap="square" lIns="95650" tIns="47825" rIns="95650" bIns="47825" anchor="t" anchorCtr="0">
            <a:noAutofit/>
          </a:bodyPr>
          <a:lstStyle/>
          <a:p>
            <a:pPr marL="0" lvl="0" indent="0" algn="l" rtl="0">
              <a:lnSpc>
                <a:spcPct val="100000"/>
              </a:lnSpc>
              <a:spcBef>
                <a:spcPts val="0"/>
              </a:spcBef>
              <a:spcAft>
                <a:spcPts val="0"/>
              </a:spcAft>
              <a:buSzPts val="1400"/>
              <a:buNone/>
            </a:pPr>
            <a:endParaRPr dirty="0"/>
          </a:p>
        </p:txBody>
      </p:sp>
      <p:sp>
        <p:nvSpPr>
          <p:cNvPr id="322" name="Google Shape;322;p10:notes"/>
          <p:cNvSpPr>
            <a:spLocks noGrp="1" noRot="1" noChangeAspect="1"/>
          </p:cNvSpPr>
          <p:nvPr>
            <p:ph type="sldImg" idx="2"/>
          </p:nvPr>
        </p:nvSpPr>
        <p:spPr>
          <a:xfrm>
            <a:off x="1166813" y="1241425"/>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5381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txBox="1">
            <a:spLocks noGrp="1"/>
          </p:cNvSpPr>
          <p:nvPr>
            <p:ph type="body" idx="1"/>
          </p:nvPr>
        </p:nvSpPr>
        <p:spPr>
          <a:xfrm>
            <a:off x="680720" y="4783309"/>
            <a:ext cx="5445760" cy="3913614"/>
          </a:xfrm>
          <a:prstGeom prst="rect">
            <a:avLst/>
          </a:prstGeom>
          <a:noFill/>
          <a:ln>
            <a:noFill/>
          </a:ln>
        </p:spPr>
        <p:txBody>
          <a:bodyPr spcFirstLastPara="1" wrap="square" lIns="95650" tIns="47825" rIns="95650" bIns="47825" anchor="t" anchorCtr="0">
            <a:noAutofit/>
          </a:bodyPr>
          <a:lstStyle/>
          <a:p>
            <a:pPr marL="0" lvl="0" indent="0" algn="l" rtl="0">
              <a:lnSpc>
                <a:spcPct val="100000"/>
              </a:lnSpc>
              <a:spcBef>
                <a:spcPts val="0"/>
              </a:spcBef>
              <a:spcAft>
                <a:spcPts val="0"/>
              </a:spcAft>
              <a:buSzPts val="1400"/>
              <a:buNone/>
            </a:pPr>
            <a:endParaRPr dirty="0"/>
          </a:p>
        </p:txBody>
      </p:sp>
      <p:sp>
        <p:nvSpPr>
          <p:cNvPr id="322" name="Google Shape;322;p10:notes"/>
          <p:cNvSpPr>
            <a:spLocks noGrp="1" noRot="1" noChangeAspect="1"/>
          </p:cNvSpPr>
          <p:nvPr>
            <p:ph type="sldImg" idx="2"/>
          </p:nvPr>
        </p:nvSpPr>
        <p:spPr>
          <a:xfrm>
            <a:off x="1166813" y="1241425"/>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149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3:notes"/>
          <p:cNvSpPr txBox="1">
            <a:spLocks noGrp="1"/>
          </p:cNvSpPr>
          <p:nvPr>
            <p:ph type="body" idx="1"/>
          </p:nvPr>
        </p:nvSpPr>
        <p:spPr>
          <a:xfrm>
            <a:off x="680720" y="4783309"/>
            <a:ext cx="5445760" cy="3913614"/>
          </a:xfrm>
          <a:prstGeom prst="rect">
            <a:avLst/>
          </a:prstGeom>
          <a:noFill/>
          <a:ln>
            <a:noFill/>
          </a:ln>
        </p:spPr>
        <p:txBody>
          <a:bodyPr spcFirstLastPara="1" wrap="square" lIns="95650" tIns="47825" rIns="95650" bIns="47825" anchor="t" anchorCtr="0">
            <a:noAutofit/>
          </a:bodyPr>
          <a:lstStyle/>
          <a:p>
            <a:pPr marL="0" lvl="0" indent="0" algn="l" rtl="0">
              <a:lnSpc>
                <a:spcPct val="100000"/>
              </a:lnSpc>
              <a:spcBef>
                <a:spcPts val="0"/>
              </a:spcBef>
              <a:spcAft>
                <a:spcPts val="0"/>
              </a:spcAft>
              <a:buSzPts val="1400"/>
              <a:buNone/>
            </a:pPr>
            <a:endParaRPr/>
          </a:p>
        </p:txBody>
      </p:sp>
      <p:sp>
        <p:nvSpPr>
          <p:cNvPr id="353" name="Google Shape;353;p13:notes"/>
          <p:cNvSpPr>
            <a:spLocks noGrp="1" noRot="1" noChangeAspect="1"/>
          </p:cNvSpPr>
          <p:nvPr>
            <p:ph type="sldImg" idx="2"/>
          </p:nvPr>
        </p:nvSpPr>
        <p:spPr>
          <a:xfrm>
            <a:off x="1166813" y="1241425"/>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とコンテンツ">
  <p:cSld name="タイトルとコンテンツ">
    <p:bg>
      <p:bgPr>
        <a:solidFill>
          <a:schemeClr val="lt1"/>
        </a:solidFill>
        <a:effectLst/>
      </p:bgPr>
    </p:bg>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68926" y="96034"/>
            <a:ext cx="4868944" cy="472965"/>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SzPts val="1400"/>
              <a:buNone/>
              <a:defRPr sz="25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cxnSp>
        <p:nvCxnSpPr>
          <p:cNvPr id="17" name="Google Shape;17;p24"/>
          <p:cNvCxnSpPr/>
          <p:nvPr/>
        </p:nvCxnSpPr>
        <p:spPr>
          <a:xfrm>
            <a:off x="0" y="646545"/>
            <a:ext cx="9144000" cy="0"/>
          </a:xfrm>
          <a:prstGeom prst="straightConnector1">
            <a:avLst/>
          </a:prstGeom>
          <a:noFill/>
          <a:ln w="34925" cap="flat" cmpd="sng">
            <a:solidFill>
              <a:schemeClr val="dk1"/>
            </a:solidFill>
            <a:prstDash val="solid"/>
            <a:round/>
            <a:headEnd type="none" w="sm" len="sm"/>
            <a:tailEnd type="none" w="sm" len="sm"/>
          </a:ln>
        </p:spPr>
      </p:cxnSp>
      <p:sp>
        <p:nvSpPr>
          <p:cNvPr id="18" name="Google Shape;18;p24"/>
          <p:cNvSpPr txBox="1"/>
          <p:nvPr/>
        </p:nvSpPr>
        <p:spPr>
          <a:xfrm>
            <a:off x="240179" y="724092"/>
            <a:ext cx="8750054" cy="472965"/>
          </a:xfrm>
          <a:prstGeom prst="rect">
            <a:avLst/>
          </a:prstGeom>
          <a:no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19" name="Google Shape;19;p24"/>
          <p:cNvPicPr preferRelativeResize="0"/>
          <p:nvPr/>
        </p:nvPicPr>
        <p:blipFill rotWithShape="1">
          <a:blip r:embed="rId2">
            <a:alphaModFix/>
          </a:blip>
          <a:srcRect/>
          <a:stretch/>
        </p:blipFill>
        <p:spPr>
          <a:xfrm>
            <a:off x="7093865" y="129620"/>
            <a:ext cx="2067213" cy="476316"/>
          </a:xfrm>
          <a:prstGeom prst="rect">
            <a:avLst/>
          </a:prstGeom>
          <a:noFill/>
          <a:ln>
            <a:noFill/>
          </a:ln>
        </p:spPr>
      </p:pic>
      <p:sp>
        <p:nvSpPr>
          <p:cNvPr id="6" name="Google Shape;14;p23">
            <a:extLst>
              <a:ext uri="{FF2B5EF4-FFF2-40B4-BE49-F238E27FC236}">
                <a16:creationId xmlns:a16="http://schemas.microsoft.com/office/drawing/2014/main" id="{A0010E6E-97A4-4406-86A0-7E7DF02379DA}"/>
              </a:ext>
            </a:extLst>
          </p:cNvPr>
          <p:cNvSpPr txBox="1">
            <a:spLocks noGrp="1"/>
          </p:cNvSpPr>
          <p:nvPr>
            <p:ph type="sldNum" idx="12"/>
          </p:nvPr>
        </p:nvSpPr>
        <p:spPr>
          <a:xfrm>
            <a:off x="6977412" y="6478901"/>
            <a:ext cx="2133600" cy="365125"/>
          </a:xfrm>
          <a:prstGeom prst="rect">
            <a:avLst/>
          </a:prstGeom>
          <a:noFill/>
          <a:ln>
            <a:noFill/>
          </a:ln>
        </p:spPr>
        <p:txBody>
          <a:bodyPr spcFirstLastPara="1" wrap="square" lIns="91400" tIns="45700" rIns="91400"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Shape 75"/>
        <p:cNvGrpSpPr/>
        <p:nvPr/>
      </p:nvGrpSpPr>
      <p:grpSpPr>
        <a:xfrm>
          <a:off x="0" y="0"/>
          <a:ext cx="0" cy="0"/>
          <a:chOff x="0" y="0"/>
          <a:chExt cx="0" cy="0"/>
        </a:xfrm>
      </p:grpSpPr>
      <p:sp>
        <p:nvSpPr>
          <p:cNvPr id="76" name="Google Shape;76;p34"/>
          <p:cNvSpPr txBox="1">
            <a:spLocks noGrp="1"/>
          </p:cNvSpPr>
          <p:nvPr>
            <p:ph type="title"/>
          </p:nvPr>
        </p:nvSpPr>
        <p:spPr>
          <a:xfrm>
            <a:off x="457200" y="274638"/>
            <a:ext cx="8229600" cy="1143000"/>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 name="Google Shape;77;p34"/>
          <p:cNvSpPr txBox="1">
            <a:spLocks noGrp="1"/>
          </p:cNvSpPr>
          <p:nvPr>
            <p:ph type="body" idx="1"/>
          </p:nvPr>
        </p:nvSpPr>
        <p:spPr>
          <a:xfrm rot="5400000">
            <a:off x="2309018" y="-251619"/>
            <a:ext cx="4525963" cy="8229600"/>
          </a:xfrm>
          <a:prstGeom prst="rect">
            <a:avLst/>
          </a:prstGeom>
          <a:noFill/>
          <a:ln>
            <a:noFill/>
          </a:ln>
        </p:spPr>
        <p:txBody>
          <a:bodyPr spcFirstLastPara="1" wrap="square" lIns="91400" tIns="45700" rIns="91400"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 name="Google Shape;78;p34"/>
          <p:cNvSpPr txBox="1">
            <a:spLocks noGrp="1"/>
          </p:cNvSpPr>
          <p:nvPr>
            <p:ph type="dt" idx="10"/>
          </p:nvPr>
        </p:nvSpPr>
        <p:spPr>
          <a:xfrm>
            <a:off x="457200" y="6356350"/>
            <a:ext cx="2133600" cy="365125"/>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4"/>
          <p:cNvSpPr txBox="1">
            <a:spLocks noGrp="1"/>
          </p:cNvSpPr>
          <p:nvPr>
            <p:ph type="ftr" idx="11"/>
          </p:nvPr>
        </p:nvSpPr>
        <p:spPr>
          <a:xfrm>
            <a:off x="3124200" y="6356350"/>
            <a:ext cx="2895600" cy="365125"/>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4"/>
          <p:cNvSpPr txBox="1">
            <a:spLocks noGrp="1"/>
          </p:cNvSpPr>
          <p:nvPr>
            <p:ph type="sldNum" idx="12"/>
          </p:nvPr>
        </p:nvSpPr>
        <p:spPr>
          <a:xfrm>
            <a:off x="6553200" y="6356350"/>
            <a:ext cx="2133600" cy="365125"/>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81"/>
        <p:cNvGrpSpPr/>
        <p:nvPr/>
      </p:nvGrpSpPr>
      <p:grpSpPr>
        <a:xfrm>
          <a:off x="0" y="0"/>
          <a:ext cx="0" cy="0"/>
          <a:chOff x="0" y="0"/>
          <a:chExt cx="0" cy="0"/>
        </a:xfrm>
      </p:grpSpPr>
      <p:sp>
        <p:nvSpPr>
          <p:cNvPr id="82" name="Google Shape;82;p35"/>
          <p:cNvSpPr txBox="1">
            <a:spLocks noGrp="1"/>
          </p:cNvSpPr>
          <p:nvPr>
            <p:ph type="title"/>
          </p:nvPr>
        </p:nvSpPr>
        <p:spPr>
          <a:xfrm rot="5400000">
            <a:off x="4732337" y="2171705"/>
            <a:ext cx="5851525" cy="2057400"/>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3" name="Google Shape;83;p35"/>
          <p:cNvSpPr txBox="1">
            <a:spLocks noGrp="1"/>
          </p:cNvSpPr>
          <p:nvPr>
            <p:ph type="body" idx="1"/>
          </p:nvPr>
        </p:nvSpPr>
        <p:spPr>
          <a:xfrm rot="5400000">
            <a:off x="541338" y="190505"/>
            <a:ext cx="5851525" cy="6019800"/>
          </a:xfrm>
          <a:prstGeom prst="rect">
            <a:avLst/>
          </a:prstGeom>
          <a:noFill/>
          <a:ln>
            <a:noFill/>
          </a:ln>
        </p:spPr>
        <p:txBody>
          <a:bodyPr spcFirstLastPara="1" wrap="square" lIns="91400" tIns="45700" rIns="91400"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4" name="Google Shape;84;p35"/>
          <p:cNvSpPr txBox="1">
            <a:spLocks noGrp="1"/>
          </p:cNvSpPr>
          <p:nvPr>
            <p:ph type="dt" idx="10"/>
          </p:nvPr>
        </p:nvSpPr>
        <p:spPr>
          <a:xfrm>
            <a:off x="457200" y="6356350"/>
            <a:ext cx="2133600" cy="365125"/>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5"/>
          <p:cNvSpPr txBox="1">
            <a:spLocks noGrp="1"/>
          </p:cNvSpPr>
          <p:nvPr>
            <p:ph type="ftr" idx="11"/>
          </p:nvPr>
        </p:nvSpPr>
        <p:spPr>
          <a:xfrm>
            <a:off x="3124200" y="6356350"/>
            <a:ext cx="2895600" cy="365125"/>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5"/>
          <p:cNvSpPr txBox="1">
            <a:spLocks noGrp="1"/>
          </p:cNvSpPr>
          <p:nvPr>
            <p:ph type="sldNum" idx="12"/>
          </p:nvPr>
        </p:nvSpPr>
        <p:spPr>
          <a:xfrm>
            <a:off x="6553200" y="6356350"/>
            <a:ext cx="2133600" cy="365125"/>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87"/>
        <p:cNvGrpSpPr/>
        <p:nvPr/>
      </p:nvGrpSpPr>
      <p:grpSpPr>
        <a:xfrm>
          <a:off x="0" y="0"/>
          <a:ext cx="0" cy="0"/>
          <a:chOff x="0" y="0"/>
          <a:chExt cx="0" cy="0"/>
        </a:xfrm>
      </p:grpSpPr>
      <p:sp>
        <p:nvSpPr>
          <p:cNvPr id="88" name="Google Shape;88;p36"/>
          <p:cNvSpPr txBox="1">
            <a:spLocks noGrp="1"/>
          </p:cNvSpPr>
          <p:nvPr>
            <p:ph type="title"/>
          </p:nvPr>
        </p:nvSpPr>
        <p:spPr>
          <a:xfrm>
            <a:off x="457200" y="274638"/>
            <a:ext cx="8229600" cy="1143000"/>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9" name="Google Shape;89;p36"/>
          <p:cNvSpPr txBox="1">
            <a:spLocks noGrp="1"/>
          </p:cNvSpPr>
          <p:nvPr>
            <p:ph type="dt" idx="10"/>
          </p:nvPr>
        </p:nvSpPr>
        <p:spPr>
          <a:xfrm>
            <a:off x="457200" y="6356350"/>
            <a:ext cx="2133600" cy="365125"/>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6"/>
          <p:cNvSpPr txBox="1">
            <a:spLocks noGrp="1"/>
          </p:cNvSpPr>
          <p:nvPr>
            <p:ph type="ftr" idx="11"/>
          </p:nvPr>
        </p:nvSpPr>
        <p:spPr>
          <a:xfrm>
            <a:off x="3124200" y="6356350"/>
            <a:ext cx="2895600" cy="365125"/>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6"/>
          <p:cNvSpPr txBox="1">
            <a:spLocks noGrp="1"/>
          </p:cNvSpPr>
          <p:nvPr>
            <p:ph type="sldNum" idx="12"/>
          </p:nvPr>
        </p:nvSpPr>
        <p:spPr>
          <a:xfrm>
            <a:off x="6553200" y="6356350"/>
            <a:ext cx="2133600" cy="365125"/>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rtlCol="0"/>
          <a:lstStyle>
            <a:lvl1pPr>
              <a:defRPr>
                <a:solidFill>
                  <a:prstClr val="black">
                    <a:tint val="75000"/>
                  </a:prstClr>
                </a:solidFill>
                <a:latin typeface="Arial" pitchFamily="34" charset="0"/>
              </a:defRPr>
            </a:lvl1pPr>
          </a:lstStyle>
          <a:p>
            <a:pPr>
              <a:defRPr/>
            </a:pPr>
            <a:endParaRPr lang="ja-JP" altLang="en-US"/>
          </a:p>
        </p:txBody>
      </p:sp>
      <p:sp>
        <p:nvSpPr>
          <p:cNvPr id="5" name="フッター プレースホルダー 4"/>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atin typeface="Arial" panose="020B0604020202020204" pitchFamily="34" charset="0"/>
              </a:defRPr>
            </a:lvl1pPr>
          </a:lstStyle>
          <a:p>
            <a:pPr>
              <a:defRPr/>
            </a:pPr>
            <a:fld id="{D663562D-4965-4F24-9453-D7FD05C2F827}" type="slidenum">
              <a:rPr lang="ja-JP" altLang="en-US"/>
              <a:pPr>
                <a:defRPr/>
              </a:pPr>
              <a:t>‹#›</a:t>
            </a:fld>
            <a:endParaRPr lang="ja-JP" altLang="en-US"/>
          </a:p>
        </p:txBody>
      </p:sp>
    </p:spTree>
    <p:extLst>
      <p:ext uri="{BB962C8B-B14F-4D97-AF65-F5344CB8AC3E}">
        <p14:creationId xmlns:p14="http://schemas.microsoft.com/office/powerpoint/2010/main" val="251583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98"/>
        <p:cNvGrpSpPr/>
        <p:nvPr/>
      </p:nvGrpSpPr>
      <p:grpSpPr>
        <a:xfrm>
          <a:off x="0" y="0"/>
          <a:ext cx="0" cy="0"/>
          <a:chOff x="0" y="0"/>
          <a:chExt cx="0" cy="0"/>
        </a:xfrm>
      </p:grpSpPr>
      <p:sp>
        <p:nvSpPr>
          <p:cNvPr id="99" name="Google Shape;99;p38"/>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1" name="Google Shape;101;p3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04"/>
        <p:cNvGrpSpPr/>
        <p:nvPr/>
      </p:nvGrpSpPr>
      <p:grpSpPr>
        <a:xfrm>
          <a:off x="0" y="0"/>
          <a:ext cx="0" cy="0"/>
          <a:chOff x="0" y="0"/>
          <a:chExt cx="0" cy="0"/>
        </a:xfrm>
      </p:grpSpPr>
      <p:sp>
        <p:nvSpPr>
          <p:cNvPr id="105" name="Google Shape;105;p39"/>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3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3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110"/>
        <p:cNvGrpSpPr/>
        <p:nvPr/>
      </p:nvGrpSpPr>
      <p:grpSpPr>
        <a:xfrm>
          <a:off x="0" y="0"/>
          <a:ext cx="0" cy="0"/>
          <a:chOff x="0" y="0"/>
          <a:chExt cx="0" cy="0"/>
        </a:xfrm>
      </p:grpSpPr>
      <p:sp>
        <p:nvSpPr>
          <p:cNvPr id="111" name="Google Shape;111;p40"/>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40"/>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3" name="Google Shape;113;p4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4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4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116"/>
        <p:cNvGrpSpPr/>
        <p:nvPr/>
      </p:nvGrpSpPr>
      <p:grpSpPr>
        <a:xfrm>
          <a:off x="0" y="0"/>
          <a:ext cx="0" cy="0"/>
          <a:chOff x="0" y="0"/>
          <a:chExt cx="0" cy="0"/>
        </a:xfrm>
      </p:grpSpPr>
      <p:sp>
        <p:nvSpPr>
          <p:cNvPr id="117" name="Google Shape;117;p4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1"/>
          <p:cNvSpPr txBox="1">
            <a:spLocks noGrp="1"/>
          </p:cNvSpPr>
          <p:nvPr>
            <p:ph type="body" idx="1"/>
          </p:nvPr>
        </p:nvSpPr>
        <p:spPr>
          <a:xfrm>
            <a:off x="628650" y="1825625"/>
            <a:ext cx="386715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41"/>
          <p:cNvSpPr txBox="1">
            <a:spLocks noGrp="1"/>
          </p:cNvSpPr>
          <p:nvPr>
            <p:ph type="body" idx="2"/>
          </p:nvPr>
        </p:nvSpPr>
        <p:spPr>
          <a:xfrm>
            <a:off x="4648200" y="1825625"/>
            <a:ext cx="386715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4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4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4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123"/>
        <p:cNvGrpSpPr/>
        <p:nvPr/>
      </p:nvGrpSpPr>
      <p:grpSpPr>
        <a:xfrm>
          <a:off x="0" y="0"/>
          <a:ext cx="0" cy="0"/>
          <a:chOff x="0" y="0"/>
          <a:chExt cx="0" cy="0"/>
        </a:xfrm>
      </p:grpSpPr>
      <p:sp>
        <p:nvSpPr>
          <p:cNvPr id="124" name="Google Shape;124;p42"/>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2"/>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 name="Google Shape;126;p42"/>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42"/>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8" name="Google Shape;128;p42"/>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4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4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132"/>
        <p:cNvGrpSpPr/>
        <p:nvPr/>
      </p:nvGrpSpPr>
      <p:grpSpPr>
        <a:xfrm>
          <a:off x="0" y="0"/>
          <a:ext cx="0" cy="0"/>
          <a:chOff x="0" y="0"/>
          <a:chExt cx="0" cy="0"/>
        </a:xfrm>
      </p:grpSpPr>
      <p:sp>
        <p:nvSpPr>
          <p:cNvPr id="133" name="Google Shape;133;p4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4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4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4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24"/>
        <p:cNvGrpSpPr/>
        <p:nvPr/>
      </p:nvGrpSpPr>
      <p:grpSpPr>
        <a:xfrm>
          <a:off x="0" y="0"/>
          <a:ext cx="0" cy="0"/>
          <a:chOff x="0" y="0"/>
          <a:chExt cx="0" cy="0"/>
        </a:xfrm>
      </p:grpSpPr>
      <p:sp>
        <p:nvSpPr>
          <p:cNvPr id="25" name="Google Shape;25;p26"/>
          <p:cNvSpPr txBox="1">
            <a:spLocks noGrp="1"/>
          </p:cNvSpPr>
          <p:nvPr>
            <p:ph type="ctrTitle"/>
          </p:nvPr>
        </p:nvSpPr>
        <p:spPr>
          <a:xfrm>
            <a:off x="685800" y="2130426"/>
            <a:ext cx="7772400" cy="1470025"/>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 name="Google Shape;26;p26"/>
          <p:cNvSpPr txBox="1">
            <a:spLocks noGrp="1"/>
          </p:cNvSpPr>
          <p:nvPr>
            <p:ph type="subTitle" idx="1"/>
          </p:nvPr>
        </p:nvSpPr>
        <p:spPr>
          <a:xfrm>
            <a:off x="1371600" y="3886200"/>
            <a:ext cx="6400800" cy="1752600"/>
          </a:xfrm>
          <a:prstGeom prst="rect">
            <a:avLst/>
          </a:prstGeom>
          <a:noFill/>
          <a:ln>
            <a:noFill/>
          </a:ln>
        </p:spPr>
        <p:txBody>
          <a:bodyPr spcFirstLastPara="1" wrap="square" lIns="91400" tIns="45700" rIns="91400"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7" name="Google Shape;27;p26"/>
          <p:cNvSpPr txBox="1">
            <a:spLocks noGrp="1"/>
          </p:cNvSpPr>
          <p:nvPr>
            <p:ph type="dt" idx="10"/>
          </p:nvPr>
        </p:nvSpPr>
        <p:spPr>
          <a:xfrm>
            <a:off x="457200" y="6356350"/>
            <a:ext cx="2133600" cy="365125"/>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6"/>
          <p:cNvSpPr txBox="1">
            <a:spLocks noGrp="1"/>
          </p:cNvSpPr>
          <p:nvPr>
            <p:ph type="ftr" idx="11"/>
          </p:nvPr>
        </p:nvSpPr>
        <p:spPr>
          <a:xfrm>
            <a:off x="3124200" y="6356350"/>
            <a:ext cx="2895600" cy="365125"/>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sldNum" idx="12"/>
          </p:nvPr>
        </p:nvSpPr>
        <p:spPr>
          <a:xfrm>
            <a:off x="6553200" y="6356350"/>
            <a:ext cx="2133600" cy="365125"/>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137"/>
        <p:cNvGrpSpPr/>
        <p:nvPr/>
      </p:nvGrpSpPr>
      <p:grpSpPr>
        <a:xfrm>
          <a:off x="0" y="0"/>
          <a:ext cx="0" cy="0"/>
          <a:chOff x="0" y="0"/>
          <a:chExt cx="0" cy="0"/>
        </a:xfrm>
      </p:grpSpPr>
      <p:sp>
        <p:nvSpPr>
          <p:cNvPr id="138" name="Google Shape;138;p4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4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4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141"/>
        <p:cNvGrpSpPr/>
        <p:nvPr/>
      </p:nvGrpSpPr>
      <p:grpSpPr>
        <a:xfrm>
          <a:off x="0" y="0"/>
          <a:ext cx="0" cy="0"/>
          <a:chOff x="0" y="0"/>
          <a:chExt cx="0" cy="0"/>
        </a:xfrm>
      </p:grpSpPr>
      <p:sp>
        <p:nvSpPr>
          <p:cNvPr id="142" name="Google Shape;142;p45"/>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45"/>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4" name="Google Shape;144;p45"/>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5" name="Google Shape;145;p4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4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4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148"/>
        <p:cNvGrpSpPr/>
        <p:nvPr/>
      </p:nvGrpSpPr>
      <p:grpSpPr>
        <a:xfrm>
          <a:off x="0" y="0"/>
          <a:ext cx="0" cy="0"/>
          <a:chOff x="0" y="0"/>
          <a:chExt cx="0" cy="0"/>
        </a:xfrm>
      </p:grpSpPr>
      <p:sp>
        <p:nvSpPr>
          <p:cNvPr id="149" name="Google Shape;149;p46"/>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46"/>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51" name="Google Shape;151;p46"/>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2" name="Google Shape;152;p4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4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4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155"/>
        <p:cNvGrpSpPr/>
        <p:nvPr/>
      </p:nvGrpSpPr>
      <p:grpSpPr>
        <a:xfrm>
          <a:off x="0" y="0"/>
          <a:ext cx="0" cy="0"/>
          <a:chOff x="0" y="0"/>
          <a:chExt cx="0" cy="0"/>
        </a:xfrm>
      </p:grpSpPr>
      <p:sp>
        <p:nvSpPr>
          <p:cNvPr id="156" name="Google Shape;156;p4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4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4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4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4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161"/>
        <p:cNvGrpSpPr/>
        <p:nvPr/>
      </p:nvGrpSpPr>
      <p:grpSpPr>
        <a:xfrm>
          <a:off x="0" y="0"/>
          <a:ext cx="0" cy="0"/>
          <a:chOff x="0" y="0"/>
          <a:chExt cx="0" cy="0"/>
        </a:xfrm>
      </p:grpSpPr>
      <p:sp>
        <p:nvSpPr>
          <p:cNvPr id="162" name="Google Shape;162;p48"/>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48"/>
          <p:cNvSpPr txBox="1">
            <a:spLocks noGrp="1"/>
          </p:cNvSpPr>
          <p:nvPr>
            <p:ph type="body" idx="1"/>
          </p:nvPr>
        </p:nvSpPr>
        <p:spPr>
          <a:xfrm rot="5400000">
            <a:off x="604044" y="389732"/>
            <a:ext cx="5811838" cy="5762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4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4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4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73"/>
        <p:cNvGrpSpPr/>
        <p:nvPr/>
      </p:nvGrpSpPr>
      <p:grpSpPr>
        <a:xfrm>
          <a:off x="0" y="0"/>
          <a:ext cx="0" cy="0"/>
          <a:chOff x="0" y="0"/>
          <a:chExt cx="0" cy="0"/>
        </a:xfrm>
      </p:grpSpPr>
      <p:sp>
        <p:nvSpPr>
          <p:cNvPr id="174" name="Google Shape;174;p50"/>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50"/>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6" name="Google Shape;176;p5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5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5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79"/>
        <p:cNvGrpSpPr/>
        <p:nvPr/>
      </p:nvGrpSpPr>
      <p:grpSpPr>
        <a:xfrm>
          <a:off x="0" y="0"/>
          <a:ext cx="0" cy="0"/>
          <a:chOff x="0" y="0"/>
          <a:chExt cx="0" cy="0"/>
        </a:xfrm>
      </p:grpSpPr>
      <p:sp>
        <p:nvSpPr>
          <p:cNvPr id="180" name="Google Shape;180;p5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5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5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5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5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185"/>
        <p:cNvGrpSpPr/>
        <p:nvPr/>
      </p:nvGrpSpPr>
      <p:grpSpPr>
        <a:xfrm>
          <a:off x="0" y="0"/>
          <a:ext cx="0" cy="0"/>
          <a:chOff x="0" y="0"/>
          <a:chExt cx="0" cy="0"/>
        </a:xfrm>
      </p:grpSpPr>
      <p:sp>
        <p:nvSpPr>
          <p:cNvPr id="186" name="Google Shape;186;p52"/>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52"/>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8" name="Google Shape;188;p5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5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5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191"/>
        <p:cNvGrpSpPr/>
        <p:nvPr/>
      </p:nvGrpSpPr>
      <p:grpSpPr>
        <a:xfrm>
          <a:off x="0" y="0"/>
          <a:ext cx="0" cy="0"/>
          <a:chOff x="0" y="0"/>
          <a:chExt cx="0" cy="0"/>
        </a:xfrm>
      </p:grpSpPr>
      <p:sp>
        <p:nvSpPr>
          <p:cNvPr id="192" name="Google Shape;192;p5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53"/>
          <p:cNvSpPr txBox="1">
            <a:spLocks noGrp="1"/>
          </p:cNvSpPr>
          <p:nvPr>
            <p:ph type="body" idx="1"/>
          </p:nvPr>
        </p:nvSpPr>
        <p:spPr>
          <a:xfrm>
            <a:off x="628650" y="1825625"/>
            <a:ext cx="386715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53"/>
          <p:cNvSpPr txBox="1">
            <a:spLocks noGrp="1"/>
          </p:cNvSpPr>
          <p:nvPr>
            <p:ph type="body" idx="2"/>
          </p:nvPr>
        </p:nvSpPr>
        <p:spPr>
          <a:xfrm>
            <a:off x="4648200" y="1825625"/>
            <a:ext cx="386715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5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5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5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198"/>
        <p:cNvGrpSpPr/>
        <p:nvPr/>
      </p:nvGrpSpPr>
      <p:grpSpPr>
        <a:xfrm>
          <a:off x="0" y="0"/>
          <a:ext cx="0" cy="0"/>
          <a:chOff x="0" y="0"/>
          <a:chExt cx="0" cy="0"/>
        </a:xfrm>
      </p:grpSpPr>
      <p:sp>
        <p:nvSpPr>
          <p:cNvPr id="199" name="Google Shape;199;p54"/>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54"/>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1" name="Google Shape;201;p54"/>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54"/>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3" name="Google Shape;203;p54"/>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5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5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5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30"/>
        <p:cNvGrpSpPr/>
        <p:nvPr/>
      </p:nvGrpSpPr>
      <p:grpSpPr>
        <a:xfrm>
          <a:off x="0" y="0"/>
          <a:ext cx="0" cy="0"/>
          <a:chOff x="0" y="0"/>
          <a:chExt cx="0" cy="0"/>
        </a:xfrm>
      </p:grpSpPr>
      <p:sp>
        <p:nvSpPr>
          <p:cNvPr id="31" name="Google Shape;31;p27"/>
          <p:cNvSpPr txBox="1">
            <a:spLocks noGrp="1"/>
          </p:cNvSpPr>
          <p:nvPr>
            <p:ph type="title"/>
          </p:nvPr>
        </p:nvSpPr>
        <p:spPr>
          <a:xfrm>
            <a:off x="722313" y="4406904"/>
            <a:ext cx="7772400" cy="1362075"/>
          </a:xfrm>
          <a:prstGeom prst="rect">
            <a:avLst/>
          </a:prstGeom>
          <a:noFill/>
          <a:ln>
            <a:noFill/>
          </a:ln>
        </p:spPr>
        <p:txBody>
          <a:bodyPr spcFirstLastPara="1" wrap="square" lIns="91400" tIns="45700" rIns="91400"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 name="Google Shape;32;p27"/>
          <p:cNvSpPr txBox="1">
            <a:spLocks noGrp="1"/>
          </p:cNvSpPr>
          <p:nvPr>
            <p:ph type="body" idx="1"/>
          </p:nvPr>
        </p:nvSpPr>
        <p:spPr>
          <a:xfrm>
            <a:off x="722313" y="2906717"/>
            <a:ext cx="7772400" cy="1500187"/>
          </a:xfrm>
          <a:prstGeom prst="rect">
            <a:avLst/>
          </a:prstGeom>
          <a:noFill/>
          <a:ln>
            <a:noFill/>
          </a:ln>
        </p:spPr>
        <p:txBody>
          <a:bodyPr spcFirstLastPara="1" wrap="square" lIns="91400" tIns="45700" rIns="91400"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3" name="Google Shape;33;p27"/>
          <p:cNvSpPr txBox="1">
            <a:spLocks noGrp="1"/>
          </p:cNvSpPr>
          <p:nvPr>
            <p:ph type="dt" idx="10"/>
          </p:nvPr>
        </p:nvSpPr>
        <p:spPr>
          <a:xfrm>
            <a:off x="457200" y="6356350"/>
            <a:ext cx="2133600" cy="365125"/>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7"/>
          <p:cNvSpPr txBox="1">
            <a:spLocks noGrp="1"/>
          </p:cNvSpPr>
          <p:nvPr>
            <p:ph type="ftr" idx="11"/>
          </p:nvPr>
        </p:nvSpPr>
        <p:spPr>
          <a:xfrm>
            <a:off x="3124200" y="6356350"/>
            <a:ext cx="2895600" cy="365125"/>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sldNum" idx="12"/>
          </p:nvPr>
        </p:nvSpPr>
        <p:spPr>
          <a:xfrm>
            <a:off x="6553200" y="6356350"/>
            <a:ext cx="2133600" cy="365125"/>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207"/>
        <p:cNvGrpSpPr/>
        <p:nvPr/>
      </p:nvGrpSpPr>
      <p:grpSpPr>
        <a:xfrm>
          <a:off x="0" y="0"/>
          <a:ext cx="0" cy="0"/>
          <a:chOff x="0" y="0"/>
          <a:chExt cx="0" cy="0"/>
        </a:xfrm>
      </p:grpSpPr>
      <p:sp>
        <p:nvSpPr>
          <p:cNvPr id="208" name="Google Shape;208;p5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5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5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5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12"/>
        <p:cNvGrpSpPr/>
        <p:nvPr/>
      </p:nvGrpSpPr>
      <p:grpSpPr>
        <a:xfrm>
          <a:off x="0" y="0"/>
          <a:ext cx="0" cy="0"/>
          <a:chOff x="0" y="0"/>
          <a:chExt cx="0" cy="0"/>
        </a:xfrm>
      </p:grpSpPr>
      <p:sp>
        <p:nvSpPr>
          <p:cNvPr id="213" name="Google Shape;213;p5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5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5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216"/>
        <p:cNvGrpSpPr/>
        <p:nvPr/>
      </p:nvGrpSpPr>
      <p:grpSpPr>
        <a:xfrm>
          <a:off x="0" y="0"/>
          <a:ext cx="0" cy="0"/>
          <a:chOff x="0" y="0"/>
          <a:chExt cx="0" cy="0"/>
        </a:xfrm>
      </p:grpSpPr>
      <p:sp>
        <p:nvSpPr>
          <p:cNvPr id="217" name="Google Shape;217;p57"/>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57"/>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9" name="Google Shape;219;p57"/>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0" name="Google Shape;220;p5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5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5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223"/>
        <p:cNvGrpSpPr/>
        <p:nvPr/>
      </p:nvGrpSpPr>
      <p:grpSpPr>
        <a:xfrm>
          <a:off x="0" y="0"/>
          <a:ext cx="0" cy="0"/>
          <a:chOff x="0" y="0"/>
          <a:chExt cx="0" cy="0"/>
        </a:xfrm>
      </p:grpSpPr>
      <p:sp>
        <p:nvSpPr>
          <p:cNvPr id="224" name="Google Shape;224;p58"/>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58"/>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26" name="Google Shape;226;p58"/>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7" name="Google Shape;227;p5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5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5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230"/>
        <p:cNvGrpSpPr/>
        <p:nvPr/>
      </p:nvGrpSpPr>
      <p:grpSpPr>
        <a:xfrm>
          <a:off x="0" y="0"/>
          <a:ext cx="0" cy="0"/>
          <a:chOff x="0" y="0"/>
          <a:chExt cx="0" cy="0"/>
        </a:xfrm>
      </p:grpSpPr>
      <p:sp>
        <p:nvSpPr>
          <p:cNvPr id="231" name="Google Shape;231;p59"/>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59"/>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5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5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5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236"/>
        <p:cNvGrpSpPr/>
        <p:nvPr/>
      </p:nvGrpSpPr>
      <p:grpSpPr>
        <a:xfrm>
          <a:off x="0" y="0"/>
          <a:ext cx="0" cy="0"/>
          <a:chOff x="0" y="0"/>
          <a:chExt cx="0" cy="0"/>
        </a:xfrm>
      </p:grpSpPr>
      <p:sp>
        <p:nvSpPr>
          <p:cNvPr id="237" name="Google Shape;237;p60"/>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60"/>
          <p:cNvSpPr txBox="1">
            <a:spLocks noGrp="1"/>
          </p:cNvSpPr>
          <p:nvPr>
            <p:ph type="body" idx="1"/>
          </p:nvPr>
        </p:nvSpPr>
        <p:spPr>
          <a:xfrm rot="5400000">
            <a:off x="604044" y="389732"/>
            <a:ext cx="5811838" cy="5762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6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6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6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6"/>
        <p:cNvGrpSpPr/>
        <p:nvPr/>
      </p:nvGrpSpPr>
      <p:grpSpPr>
        <a:xfrm>
          <a:off x="0" y="0"/>
          <a:ext cx="0" cy="0"/>
          <a:chOff x="0" y="0"/>
          <a:chExt cx="0" cy="0"/>
        </a:xfrm>
      </p:grpSpPr>
      <p:sp>
        <p:nvSpPr>
          <p:cNvPr id="37" name="Google Shape;37;p28"/>
          <p:cNvSpPr txBox="1">
            <a:spLocks noGrp="1"/>
          </p:cNvSpPr>
          <p:nvPr>
            <p:ph type="title"/>
          </p:nvPr>
        </p:nvSpPr>
        <p:spPr>
          <a:xfrm>
            <a:off x="457200" y="274638"/>
            <a:ext cx="8229600" cy="1143000"/>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8" name="Google Shape;38;p28"/>
          <p:cNvSpPr txBox="1">
            <a:spLocks noGrp="1"/>
          </p:cNvSpPr>
          <p:nvPr>
            <p:ph type="body" idx="1"/>
          </p:nvPr>
        </p:nvSpPr>
        <p:spPr>
          <a:xfrm>
            <a:off x="457200" y="1600204"/>
            <a:ext cx="4038600" cy="4525963"/>
          </a:xfrm>
          <a:prstGeom prst="rect">
            <a:avLst/>
          </a:prstGeom>
          <a:noFill/>
          <a:ln>
            <a:noFill/>
          </a:ln>
        </p:spPr>
        <p:txBody>
          <a:bodyPr spcFirstLastPara="1" wrap="square" lIns="91400" tIns="45700" rIns="91400"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28"/>
          <p:cNvSpPr txBox="1">
            <a:spLocks noGrp="1"/>
          </p:cNvSpPr>
          <p:nvPr>
            <p:ph type="body" idx="2"/>
          </p:nvPr>
        </p:nvSpPr>
        <p:spPr>
          <a:xfrm>
            <a:off x="4648200" y="1600204"/>
            <a:ext cx="4038600" cy="4525963"/>
          </a:xfrm>
          <a:prstGeom prst="rect">
            <a:avLst/>
          </a:prstGeom>
          <a:noFill/>
          <a:ln>
            <a:noFill/>
          </a:ln>
        </p:spPr>
        <p:txBody>
          <a:bodyPr spcFirstLastPara="1" wrap="square" lIns="91400" tIns="45700" rIns="91400"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28"/>
          <p:cNvSpPr txBox="1">
            <a:spLocks noGrp="1"/>
          </p:cNvSpPr>
          <p:nvPr>
            <p:ph type="dt" idx="10"/>
          </p:nvPr>
        </p:nvSpPr>
        <p:spPr>
          <a:xfrm>
            <a:off x="457200" y="6356350"/>
            <a:ext cx="2133600" cy="365125"/>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8"/>
          <p:cNvSpPr txBox="1">
            <a:spLocks noGrp="1"/>
          </p:cNvSpPr>
          <p:nvPr>
            <p:ph type="ftr" idx="11"/>
          </p:nvPr>
        </p:nvSpPr>
        <p:spPr>
          <a:xfrm>
            <a:off x="3124200" y="6356350"/>
            <a:ext cx="2895600" cy="365125"/>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sldNum" idx="12"/>
          </p:nvPr>
        </p:nvSpPr>
        <p:spPr>
          <a:xfrm>
            <a:off x="6553200" y="6356350"/>
            <a:ext cx="2133600" cy="365125"/>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3"/>
        <p:cNvGrpSpPr/>
        <p:nvPr/>
      </p:nvGrpSpPr>
      <p:grpSpPr>
        <a:xfrm>
          <a:off x="0" y="0"/>
          <a:ext cx="0" cy="0"/>
          <a:chOff x="0" y="0"/>
          <a:chExt cx="0" cy="0"/>
        </a:xfrm>
      </p:grpSpPr>
      <p:sp>
        <p:nvSpPr>
          <p:cNvPr id="44" name="Google Shape;44;p29"/>
          <p:cNvSpPr txBox="1">
            <a:spLocks noGrp="1"/>
          </p:cNvSpPr>
          <p:nvPr>
            <p:ph type="title"/>
          </p:nvPr>
        </p:nvSpPr>
        <p:spPr>
          <a:xfrm>
            <a:off x="457200" y="274638"/>
            <a:ext cx="8229600" cy="1143000"/>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5" name="Google Shape;45;p29"/>
          <p:cNvSpPr txBox="1">
            <a:spLocks noGrp="1"/>
          </p:cNvSpPr>
          <p:nvPr>
            <p:ph type="body" idx="1"/>
          </p:nvPr>
        </p:nvSpPr>
        <p:spPr>
          <a:xfrm>
            <a:off x="457200" y="1535113"/>
            <a:ext cx="4040188" cy="639762"/>
          </a:xfrm>
          <a:prstGeom prst="rect">
            <a:avLst/>
          </a:prstGeom>
          <a:noFill/>
          <a:ln>
            <a:noFill/>
          </a:ln>
        </p:spPr>
        <p:txBody>
          <a:bodyPr spcFirstLastPara="1" wrap="square" lIns="91400" tIns="45700" rIns="91400"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6" name="Google Shape;46;p29"/>
          <p:cNvSpPr txBox="1">
            <a:spLocks noGrp="1"/>
          </p:cNvSpPr>
          <p:nvPr>
            <p:ph type="body" idx="2"/>
          </p:nvPr>
        </p:nvSpPr>
        <p:spPr>
          <a:xfrm>
            <a:off x="457200" y="2174875"/>
            <a:ext cx="4040188" cy="3951288"/>
          </a:xfrm>
          <a:prstGeom prst="rect">
            <a:avLst/>
          </a:prstGeom>
          <a:noFill/>
          <a:ln>
            <a:noFill/>
          </a:ln>
        </p:spPr>
        <p:txBody>
          <a:bodyPr spcFirstLastPara="1" wrap="square" lIns="91400" tIns="45700" rIns="91400"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7" name="Google Shape;47;p29"/>
          <p:cNvSpPr txBox="1">
            <a:spLocks noGrp="1"/>
          </p:cNvSpPr>
          <p:nvPr>
            <p:ph type="body" idx="3"/>
          </p:nvPr>
        </p:nvSpPr>
        <p:spPr>
          <a:xfrm>
            <a:off x="4645026" y="1535113"/>
            <a:ext cx="4041775" cy="639762"/>
          </a:xfrm>
          <a:prstGeom prst="rect">
            <a:avLst/>
          </a:prstGeom>
          <a:noFill/>
          <a:ln>
            <a:noFill/>
          </a:ln>
        </p:spPr>
        <p:txBody>
          <a:bodyPr spcFirstLastPara="1" wrap="square" lIns="91400" tIns="45700" rIns="91400"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8" name="Google Shape;48;p29"/>
          <p:cNvSpPr txBox="1">
            <a:spLocks noGrp="1"/>
          </p:cNvSpPr>
          <p:nvPr>
            <p:ph type="body" idx="4"/>
          </p:nvPr>
        </p:nvSpPr>
        <p:spPr>
          <a:xfrm>
            <a:off x="4645026" y="2174875"/>
            <a:ext cx="4041775" cy="3951288"/>
          </a:xfrm>
          <a:prstGeom prst="rect">
            <a:avLst/>
          </a:prstGeom>
          <a:noFill/>
          <a:ln>
            <a:noFill/>
          </a:ln>
        </p:spPr>
        <p:txBody>
          <a:bodyPr spcFirstLastPara="1" wrap="square" lIns="91400" tIns="45700" rIns="91400"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9" name="Google Shape;49;p29"/>
          <p:cNvSpPr txBox="1">
            <a:spLocks noGrp="1"/>
          </p:cNvSpPr>
          <p:nvPr>
            <p:ph type="dt" idx="10"/>
          </p:nvPr>
        </p:nvSpPr>
        <p:spPr>
          <a:xfrm>
            <a:off x="457200" y="6356350"/>
            <a:ext cx="2133600" cy="365125"/>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9"/>
          <p:cNvSpPr txBox="1">
            <a:spLocks noGrp="1"/>
          </p:cNvSpPr>
          <p:nvPr>
            <p:ph type="ftr" idx="11"/>
          </p:nvPr>
        </p:nvSpPr>
        <p:spPr>
          <a:xfrm>
            <a:off x="3124200" y="6356350"/>
            <a:ext cx="2895600" cy="365125"/>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9"/>
          <p:cNvSpPr txBox="1">
            <a:spLocks noGrp="1"/>
          </p:cNvSpPr>
          <p:nvPr>
            <p:ph type="sldNum" idx="12"/>
          </p:nvPr>
        </p:nvSpPr>
        <p:spPr>
          <a:xfrm>
            <a:off x="6553200" y="6356350"/>
            <a:ext cx="2133600" cy="365125"/>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2"/>
        <p:cNvGrpSpPr/>
        <p:nvPr/>
      </p:nvGrpSpPr>
      <p:grpSpPr>
        <a:xfrm>
          <a:off x="0" y="0"/>
          <a:ext cx="0" cy="0"/>
          <a:chOff x="0" y="0"/>
          <a:chExt cx="0" cy="0"/>
        </a:xfrm>
      </p:grpSpPr>
      <p:sp>
        <p:nvSpPr>
          <p:cNvPr id="53" name="Google Shape;53;p30"/>
          <p:cNvSpPr txBox="1">
            <a:spLocks noGrp="1"/>
          </p:cNvSpPr>
          <p:nvPr>
            <p:ph type="title"/>
          </p:nvPr>
        </p:nvSpPr>
        <p:spPr>
          <a:xfrm>
            <a:off x="457200" y="274638"/>
            <a:ext cx="8229600" cy="1143000"/>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4" name="Google Shape;54;p30"/>
          <p:cNvSpPr txBox="1">
            <a:spLocks noGrp="1"/>
          </p:cNvSpPr>
          <p:nvPr>
            <p:ph type="dt" idx="10"/>
          </p:nvPr>
        </p:nvSpPr>
        <p:spPr>
          <a:xfrm>
            <a:off x="457200" y="6356350"/>
            <a:ext cx="2133600" cy="365125"/>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0"/>
          <p:cNvSpPr txBox="1">
            <a:spLocks noGrp="1"/>
          </p:cNvSpPr>
          <p:nvPr>
            <p:ph type="ftr" idx="11"/>
          </p:nvPr>
        </p:nvSpPr>
        <p:spPr>
          <a:xfrm>
            <a:off x="3124200" y="6356350"/>
            <a:ext cx="2895600" cy="365125"/>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0"/>
          <p:cNvSpPr txBox="1">
            <a:spLocks noGrp="1"/>
          </p:cNvSpPr>
          <p:nvPr>
            <p:ph type="sldNum" idx="12"/>
          </p:nvPr>
        </p:nvSpPr>
        <p:spPr>
          <a:xfrm>
            <a:off x="6553200" y="6356350"/>
            <a:ext cx="2133600" cy="365125"/>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57"/>
        <p:cNvGrpSpPr/>
        <p:nvPr/>
      </p:nvGrpSpPr>
      <p:grpSpPr>
        <a:xfrm>
          <a:off x="0" y="0"/>
          <a:ext cx="0" cy="0"/>
          <a:chOff x="0" y="0"/>
          <a:chExt cx="0" cy="0"/>
        </a:xfrm>
      </p:grpSpPr>
      <p:sp>
        <p:nvSpPr>
          <p:cNvPr id="58" name="Google Shape;58;p31"/>
          <p:cNvSpPr txBox="1">
            <a:spLocks noGrp="1"/>
          </p:cNvSpPr>
          <p:nvPr>
            <p:ph type="dt" idx="10"/>
          </p:nvPr>
        </p:nvSpPr>
        <p:spPr>
          <a:xfrm>
            <a:off x="457200" y="6356350"/>
            <a:ext cx="2133600" cy="365125"/>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1"/>
          <p:cNvSpPr txBox="1">
            <a:spLocks noGrp="1"/>
          </p:cNvSpPr>
          <p:nvPr>
            <p:ph type="ftr" idx="11"/>
          </p:nvPr>
        </p:nvSpPr>
        <p:spPr>
          <a:xfrm>
            <a:off x="3124200" y="6356350"/>
            <a:ext cx="2895600" cy="365125"/>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sldNum" idx="12"/>
          </p:nvPr>
        </p:nvSpPr>
        <p:spPr>
          <a:xfrm>
            <a:off x="6553200" y="6356350"/>
            <a:ext cx="2133600" cy="365125"/>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1" name="Shape 61"/>
        <p:cNvGrpSpPr/>
        <p:nvPr/>
      </p:nvGrpSpPr>
      <p:grpSpPr>
        <a:xfrm>
          <a:off x="0" y="0"/>
          <a:ext cx="0" cy="0"/>
          <a:chOff x="0" y="0"/>
          <a:chExt cx="0" cy="0"/>
        </a:xfrm>
      </p:grpSpPr>
      <p:sp>
        <p:nvSpPr>
          <p:cNvPr id="62" name="Google Shape;62;p32"/>
          <p:cNvSpPr txBox="1">
            <a:spLocks noGrp="1"/>
          </p:cNvSpPr>
          <p:nvPr>
            <p:ph type="title"/>
          </p:nvPr>
        </p:nvSpPr>
        <p:spPr>
          <a:xfrm>
            <a:off x="457202" y="273050"/>
            <a:ext cx="3008313" cy="116205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 name="Google Shape;63;p32"/>
          <p:cNvSpPr txBox="1">
            <a:spLocks noGrp="1"/>
          </p:cNvSpPr>
          <p:nvPr>
            <p:ph type="body" idx="1"/>
          </p:nvPr>
        </p:nvSpPr>
        <p:spPr>
          <a:xfrm>
            <a:off x="3575050" y="273054"/>
            <a:ext cx="5111750" cy="5853113"/>
          </a:xfrm>
          <a:prstGeom prst="rect">
            <a:avLst/>
          </a:prstGeom>
          <a:noFill/>
          <a:ln>
            <a:noFill/>
          </a:ln>
        </p:spPr>
        <p:txBody>
          <a:bodyPr spcFirstLastPara="1" wrap="square" lIns="91400" tIns="45700" rIns="91400"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4" name="Google Shape;64;p32"/>
          <p:cNvSpPr txBox="1">
            <a:spLocks noGrp="1"/>
          </p:cNvSpPr>
          <p:nvPr>
            <p:ph type="body" idx="2"/>
          </p:nvPr>
        </p:nvSpPr>
        <p:spPr>
          <a:xfrm>
            <a:off x="457202" y="1435101"/>
            <a:ext cx="3008313" cy="4691063"/>
          </a:xfrm>
          <a:prstGeom prst="rect">
            <a:avLst/>
          </a:prstGeom>
          <a:noFill/>
          <a:ln>
            <a:noFill/>
          </a:ln>
        </p:spPr>
        <p:txBody>
          <a:bodyPr spcFirstLastPara="1" wrap="square" lIns="91400" tIns="45700" rIns="91400"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32"/>
          <p:cNvSpPr txBox="1">
            <a:spLocks noGrp="1"/>
          </p:cNvSpPr>
          <p:nvPr>
            <p:ph type="dt" idx="10"/>
          </p:nvPr>
        </p:nvSpPr>
        <p:spPr>
          <a:xfrm>
            <a:off x="457200" y="6356350"/>
            <a:ext cx="2133600" cy="365125"/>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2"/>
          <p:cNvSpPr txBox="1">
            <a:spLocks noGrp="1"/>
          </p:cNvSpPr>
          <p:nvPr>
            <p:ph type="ftr" idx="11"/>
          </p:nvPr>
        </p:nvSpPr>
        <p:spPr>
          <a:xfrm>
            <a:off x="3124200" y="6356350"/>
            <a:ext cx="2895600" cy="365125"/>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2"/>
          <p:cNvSpPr txBox="1">
            <a:spLocks noGrp="1"/>
          </p:cNvSpPr>
          <p:nvPr>
            <p:ph type="sldNum" idx="12"/>
          </p:nvPr>
        </p:nvSpPr>
        <p:spPr>
          <a:xfrm>
            <a:off x="6553200" y="6356350"/>
            <a:ext cx="2133600" cy="365125"/>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8"/>
        <p:cNvGrpSpPr/>
        <p:nvPr/>
      </p:nvGrpSpPr>
      <p:grpSpPr>
        <a:xfrm>
          <a:off x="0" y="0"/>
          <a:ext cx="0" cy="0"/>
          <a:chOff x="0" y="0"/>
          <a:chExt cx="0" cy="0"/>
        </a:xfrm>
      </p:grpSpPr>
      <p:sp>
        <p:nvSpPr>
          <p:cNvPr id="69" name="Google Shape;69;p33"/>
          <p:cNvSpPr txBox="1">
            <a:spLocks noGrp="1"/>
          </p:cNvSpPr>
          <p:nvPr>
            <p:ph type="title"/>
          </p:nvPr>
        </p:nvSpPr>
        <p:spPr>
          <a:xfrm>
            <a:off x="1792288" y="4800600"/>
            <a:ext cx="5486400" cy="566738"/>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0" name="Google Shape;70;p33"/>
          <p:cNvSpPr>
            <a:spLocks noGrp="1"/>
          </p:cNvSpPr>
          <p:nvPr>
            <p:ph type="pic" idx="2"/>
          </p:nvPr>
        </p:nvSpPr>
        <p:spPr>
          <a:xfrm>
            <a:off x="1792288" y="612775"/>
            <a:ext cx="5486400" cy="4114800"/>
          </a:xfrm>
          <a:prstGeom prst="rect">
            <a:avLst/>
          </a:prstGeom>
          <a:noFill/>
          <a:ln>
            <a:noFill/>
          </a:ln>
        </p:spPr>
        <p:txBody>
          <a:bodyPr spcFirstLastPara="1" wrap="square" lIns="91400" tIns="45700" rIns="91400"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71" name="Google Shape;71;p33"/>
          <p:cNvSpPr txBox="1">
            <a:spLocks noGrp="1"/>
          </p:cNvSpPr>
          <p:nvPr>
            <p:ph type="body" idx="1"/>
          </p:nvPr>
        </p:nvSpPr>
        <p:spPr>
          <a:xfrm>
            <a:off x="1792288" y="5367338"/>
            <a:ext cx="5486400" cy="804862"/>
          </a:xfrm>
          <a:prstGeom prst="rect">
            <a:avLst/>
          </a:prstGeom>
          <a:noFill/>
          <a:ln>
            <a:noFill/>
          </a:ln>
        </p:spPr>
        <p:txBody>
          <a:bodyPr spcFirstLastPara="1" wrap="square" lIns="91400" tIns="45700" rIns="91400"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2" name="Google Shape;72;p33"/>
          <p:cNvSpPr txBox="1">
            <a:spLocks noGrp="1"/>
          </p:cNvSpPr>
          <p:nvPr>
            <p:ph type="dt" idx="10"/>
          </p:nvPr>
        </p:nvSpPr>
        <p:spPr>
          <a:xfrm>
            <a:off x="457200" y="6356350"/>
            <a:ext cx="2133600" cy="365125"/>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3"/>
          <p:cNvSpPr txBox="1">
            <a:spLocks noGrp="1"/>
          </p:cNvSpPr>
          <p:nvPr>
            <p:ph type="ftr" idx="11"/>
          </p:nvPr>
        </p:nvSpPr>
        <p:spPr>
          <a:xfrm>
            <a:off x="3124200" y="6356350"/>
            <a:ext cx="2895600" cy="365125"/>
          </a:xfrm>
          <a:prstGeom prst="rect">
            <a:avLst/>
          </a:prstGeom>
          <a:noFill/>
          <a:ln>
            <a:noFill/>
          </a:ln>
        </p:spPr>
        <p:txBody>
          <a:bodyPr spcFirstLastPara="1" wrap="square" lIns="91400" tIns="45700" rIns="91400" bIns="45700" anchor="ctr" anchorCtr="0">
            <a:noAutofit/>
          </a:bodyPr>
          <a:lstStyle>
            <a:lvl1pPr lvl="0" algn="ctr">
              <a:lnSpc>
                <a:spcPct val="100000"/>
              </a:lnSpc>
              <a:spcBef>
                <a:spcPts val="0"/>
              </a:spcBef>
              <a:spcAft>
                <a:spcPts val="0"/>
              </a:spcAft>
              <a:buSzPts val="1400"/>
              <a:buNone/>
              <a:defRPr>
                <a:solidFill>
                  <a:srgbClr val="88888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3"/>
          <p:cNvSpPr txBox="1">
            <a:spLocks noGrp="1"/>
          </p:cNvSpPr>
          <p:nvPr>
            <p:ph type="sldNum" idx="12"/>
          </p:nvPr>
        </p:nvSpPr>
        <p:spPr>
          <a:xfrm>
            <a:off x="6553200" y="6356350"/>
            <a:ext cx="2133600" cy="365125"/>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457200" y="274638"/>
            <a:ext cx="8229600" cy="1143000"/>
          </a:xfrm>
          <a:prstGeom prst="rect">
            <a:avLst/>
          </a:prstGeom>
          <a:noFill/>
          <a:ln>
            <a:noFill/>
          </a:ln>
        </p:spPr>
        <p:txBody>
          <a:bodyPr spcFirstLastPara="1" wrap="square" lIns="91400" tIns="45700" rIns="91400"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entury Gothic"/>
                <a:ea typeface="Century Gothic"/>
                <a:cs typeface="Century Gothic"/>
                <a:sym typeface="Century Gothic"/>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23"/>
          <p:cNvSpPr txBox="1">
            <a:spLocks noGrp="1"/>
          </p:cNvSpPr>
          <p:nvPr>
            <p:ph type="body" idx="1"/>
          </p:nvPr>
        </p:nvSpPr>
        <p:spPr>
          <a:xfrm>
            <a:off x="457200" y="1600200"/>
            <a:ext cx="8229600" cy="4525963"/>
          </a:xfrm>
          <a:prstGeom prst="rect">
            <a:avLst/>
          </a:prstGeom>
          <a:noFill/>
          <a:ln>
            <a:noFill/>
          </a:ln>
        </p:spPr>
        <p:txBody>
          <a:bodyPr spcFirstLastPara="1" wrap="square" lIns="91400" tIns="45700" rIns="91400"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23"/>
          <p:cNvSpPr txBox="1">
            <a:spLocks noGrp="1"/>
          </p:cNvSpPr>
          <p:nvPr>
            <p:ph type="dt" idx="10"/>
          </p:nvPr>
        </p:nvSpPr>
        <p:spPr>
          <a:xfrm>
            <a:off x="457200" y="6356350"/>
            <a:ext cx="2133600" cy="365125"/>
          </a:xfrm>
          <a:prstGeom prst="rect">
            <a:avLst/>
          </a:prstGeom>
          <a:noFill/>
          <a:ln>
            <a:noFill/>
          </a:ln>
        </p:spPr>
        <p:txBody>
          <a:bodyPr spcFirstLastPara="1" wrap="square" lIns="91400" tIns="45700" rIns="91400"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23"/>
          <p:cNvSpPr txBox="1">
            <a:spLocks noGrp="1"/>
          </p:cNvSpPr>
          <p:nvPr>
            <p:ph type="ftr" idx="11"/>
          </p:nvPr>
        </p:nvSpPr>
        <p:spPr>
          <a:xfrm>
            <a:off x="3124200" y="6356350"/>
            <a:ext cx="2895600" cy="365125"/>
          </a:xfrm>
          <a:prstGeom prst="rect">
            <a:avLst/>
          </a:prstGeom>
          <a:noFill/>
          <a:ln>
            <a:noFill/>
          </a:ln>
        </p:spPr>
        <p:txBody>
          <a:bodyPr spcFirstLastPara="1" wrap="square" lIns="91400" tIns="45700" rIns="91400"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23"/>
          <p:cNvSpPr txBox="1">
            <a:spLocks noGrp="1"/>
          </p:cNvSpPr>
          <p:nvPr>
            <p:ph type="sldNum" idx="12"/>
          </p:nvPr>
        </p:nvSpPr>
        <p:spPr>
          <a:xfrm>
            <a:off x="6963460" y="6464594"/>
            <a:ext cx="2133600" cy="365125"/>
          </a:xfrm>
          <a:prstGeom prst="rect">
            <a:avLst/>
          </a:prstGeom>
          <a:noFill/>
          <a:ln>
            <a:noFill/>
          </a:ln>
        </p:spPr>
        <p:txBody>
          <a:bodyPr spcFirstLastPara="1" wrap="square" lIns="91400" tIns="45700" rIns="91400"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cxnSp>
        <p:nvCxnSpPr>
          <p:cNvPr id="7" name="Google Shape;17;p24">
            <a:extLst>
              <a:ext uri="{FF2B5EF4-FFF2-40B4-BE49-F238E27FC236}">
                <a16:creationId xmlns:a16="http://schemas.microsoft.com/office/drawing/2014/main" id="{0ADBB2FA-CC22-490A-9658-7163A7C50884}"/>
              </a:ext>
            </a:extLst>
          </p:cNvPr>
          <p:cNvCxnSpPr/>
          <p:nvPr userDrawn="1"/>
        </p:nvCxnSpPr>
        <p:spPr>
          <a:xfrm>
            <a:off x="0" y="646545"/>
            <a:ext cx="9144000" cy="0"/>
          </a:xfrm>
          <a:prstGeom prst="straightConnector1">
            <a:avLst/>
          </a:prstGeom>
          <a:noFill/>
          <a:ln w="34925" cap="flat" cmpd="sng">
            <a:solidFill>
              <a:schemeClr val="dk1"/>
            </a:solidFill>
            <a:prstDash val="solid"/>
            <a:round/>
            <a:headEnd type="none" w="sm" len="sm"/>
            <a:tailEnd type="none" w="sm" len="sm"/>
          </a:ln>
        </p:spPr>
      </p:cxnSp>
      <p:pic>
        <p:nvPicPr>
          <p:cNvPr id="8" name="Google Shape;19;p24">
            <a:extLst>
              <a:ext uri="{FF2B5EF4-FFF2-40B4-BE49-F238E27FC236}">
                <a16:creationId xmlns:a16="http://schemas.microsoft.com/office/drawing/2014/main" id="{23E58A24-4158-435D-89D3-F8F3FB047070}"/>
              </a:ext>
            </a:extLst>
          </p:cNvPr>
          <p:cNvPicPr preferRelativeResize="0"/>
          <p:nvPr userDrawn="1"/>
        </p:nvPicPr>
        <p:blipFill rotWithShape="1">
          <a:blip r:embed="rId15">
            <a:alphaModFix/>
          </a:blip>
          <a:srcRect/>
          <a:stretch/>
        </p:blipFill>
        <p:spPr>
          <a:xfrm>
            <a:off x="7093865" y="129620"/>
            <a:ext cx="2067213" cy="4763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86" r:id="rId13"/>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3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4" name="Google Shape;94;p3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5" name="Google Shape;95;p3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6" name="Google Shape;96;p3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7" name="Google Shape;97;p3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
        <p:cNvGrpSpPr/>
        <p:nvPr/>
      </p:nvGrpSpPr>
      <p:grpSpPr>
        <a:xfrm>
          <a:off x="0" y="0"/>
          <a:ext cx="0" cy="0"/>
          <a:chOff x="0" y="0"/>
          <a:chExt cx="0" cy="0"/>
        </a:xfrm>
      </p:grpSpPr>
      <p:sp>
        <p:nvSpPr>
          <p:cNvPr id="168" name="Google Shape;168;p49"/>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9" name="Google Shape;169;p4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0" name="Google Shape;170;p4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1" name="Google Shape;171;p4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2" name="Google Shape;172;p4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9.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
          <p:cNvSpPr txBox="1"/>
          <p:nvPr/>
        </p:nvSpPr>
        <p:spPr>
          <a:xfrm>
            <a:off x="462750" y="2757005"/>
            <a:ext cx="8218500"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ja-JP" altLang="en-US" sz="4000" b="0" i="0" dirty="0">
                <a:solidFill>
                  <a:srgbClr val="222222"/>
                </a:solidFill>
                <a:effectLst/>
                <a:latin typeface="Arial" panose="020B0604020202020204" pitchFamily="34" charset="0"/>
              </a:rPr>
              <a:t>東大発睡眠ベンチャーによる睡眠健診と睡眠医療への挑戦</a:t>
            </a:r>
            <a:endParaRPr sz="3000" b="1" dirty="0">
              <a:solidFill>
                <a:schemeClr val="dk1"/>
              </a:solidFill>
              <a:latin typeface="Century Gothic"/>
              <a:ea typeface="Century Gothic"/>
              <a:cs typeface="Century Gothic"/>
              <a:sym typeface="Century Gothic"/>
            </a:endParaRPr>
          </a:p>
        </p:txBody>
      </p:sp>
      <p:sp>
        <p:nvSpPr>
          <p:cNvPr id="3" name="スライド番号プレースホルダー 2">
            <a:extLst>
              <a:ext uri="{FF2B5EF4-FFF2-40B4-BE49-F238E27FC236}">
                <a16:creationId xmlns:a16="http://schemas.microsoft.com/office/drawing/2014/main" id="{E562F476-D02A-477B-8B6B-D49196DE59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1</a:t>
            </a:fld>
            <a:endParaRPr lang="ja-JP" altLang="en-US"/>
          </a:p>
        </p:txBody>
      </p:sp>
      <p:sp>
        <p:nvSpPr>
          <p:cNvPr id="2" name="テキスト ボックス 1">
            <a:extLst>
              <a:ext uri="{FF2B5EF4-FFF2-40B4-BE49-F238E27FC236}">
                <a16:creationId xmlns:a16="http://schemas.microsoft.com/office/drawing/2014/main" id="{F4674F5A-3E2C-4EFD-8395-A27606F52728}"/>
              </a:ext>
            </a:extLst>
          </p:cNvPr>
          <p:cNvSpPr txBox="1"/>
          <p:nvPr/>
        </p:nvSpPr>
        <p:spPr>
          <a:xfrm>
            <a:off x="4267201" y="5350933"/>
            <a:ext cx="5040582" cy="1015663"/>
          </a:xfrm>
          <a:prstGeom prst="rect">
            <a:avLst/>
          </a:prstGeom>
          <a:noFill/>
        </p:spPr>
        <p:txBody>
          <a:bodyPr wrap="square" rtlCol="0">
            <a:spAutoFit/>
          </a:bodyPr>
          <a:lstStyle/>
          <a:p>
            <a:r>
              <a:rPr kumimoji="1" lang="ja-JP" altLang="en-US" sz="3000" dirty="0"/>
              <a:t>代表取締役</a:t>
            </a:r>
            <a:r>
              <a:rPr kumimoji="1" lang="en-US" altLang="ja-JP" sz="3000" dirty="0"/>
              <a:t>CEO</a:t>
            </a:r>
          </a:p>
          <a:p>
            <a:r>
              <a:rPr kumimoji="1" lang="ja-JP" altLang="en-US" sz="3000" dirty="0"/>
              <a:t>宮原 禎（みやはら ただし）</a:t>
            </a:r>
            <a:endParaRPr kumimoji="1" lang="en-US" altLang="ja-JP" sz="3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06DFCE0-1199-4C9E-BA35-479FEB35EB27}"/>
              </a:ext>
            </a:extLst>
          </p:cNvPr>
          <p:cNvPicPr>
            <a:picLocks noChangeAspect="1"/>
          </p:cNvPicPr>
          <p:nvPr/>
        </p:nvPicPr>
        <p:blipFill>
          <a:blip r:embed="rId2"/>
          <a:stretch>
            <a:fillRect/>
          </a:stretch>
        </p:blipFill>
        <p:spPr>
          <a:xfrm>
            <a:off x="0" y="4233"/>
            <a:ext cx="9144000" cy="6849534"/>
          </a:xfrm>
          <a:prstGeom prst="rect">
            <a:avLst/>
          </a:prstGeom>
        </p:spPr>
      </p:pic>
    </p:spTree>
    <p:extLst>
      <p:ext uri="{BB962C8B-B14F-4D97-AF65-F5344CB8AC3E}">
        <p14:creationId xmlns:p14="http://schemas.microsoft.com/office/powerpoint/2010/main" val="233820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3"/>
          <p:cNvSpPr txBox="1"/>
          <p:nvPr/>
        </p:nvSpPr>
        <p:spPr>
          <a:xfrm>
            <a:off x="65406" y="100112"/>
            <a:ext cx="767541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en-US" sz="1800" b="1" dirty="0">
                <a:solidFill>
                  <a:schemeClr val="dk1"/>
                </a:solidFill>
                <a:latin typeface="Century Gothic"/>
                <a:sym typeface="Century Gothic"/>
              </a:rPr>
              <a:t>睡眠健診</a:t>
            </a:r>
            <a:r>
              <a:rPr lang="en-US" altLang="ja-JP" sz="1800" b="1" dirty="0">
                <a:solidFill>
                  <a:schemeClr val="dk1"/>
                </a:solidFill>
                <a:latin typeface="Century Gothic"/>
                <a:sym typeface="Century Gothic"/>
              </a:rPr>
              <a:t>/</a:t>
            </a:r>
            <a:r>
              <a:rPr lang="ja-JP" altLang="en-US" sz="1800" b="1" dirty="0">
                <a:solidFill>
                  <a:schemeClr val="dk1"/>
                </a:solidFill>
                <a:latin typeface="Century Gothic"/>
                <a:sym typeface="Century Gothic"/>
              </a:rPr>
              <a:t>検診で様々睡眠障害を抽出する</a:t>
            </a:r>
            <a:endParaRPr sz="1400" b="0" i="0" u="none" strike="noStrike" cap="none" dirty="0">
              <a:solidFill>
                <a:srgbClr val="000000"/>
              </a:solidFill>
              <a:latin typeface="Arial"/>
              <a:ea typeface="Arial"/>
              <a:cs typeface="Arial"/>
              <a:sym typeface="Arial"/>
            </a:endParaRPr>
          </a:p>
        </p:txBody>
      </p:sp>
      <p:pic>
        <p:nvPicPr>
          <p:cNvPr id="356" name="Google Shape;356;p13"/>
          <p:cNvPicPr preferRelativeResize="0"/>
          <p:nvPr/>
        </p:nvPicPr>
        <p:blipFill rotWithShape="1">
          <a:blip r:embed="rId3">
            <a:alphaModFix/>
          </a:blip>
          <a:srcRect/>
          <a:stretch/>
        </p:blipFill>
        <p:spPr>
          <a:xfrm>
            <a:off x="7006860" y="1403321"/>
            <a:ext cx="1371349" cy="614075"/>
          </a:xfrm>
          <a:prstGeom prst="rect">
            <a:avLst/>
          </a:prstGeom>
          <a:noFill/>
          <a:ln>
            <a:noFill/>
          </a:ln>
        </p:spPr>
      </p:pic>
      <p:grpSp>
        <p:nvGrpSpPr>
          <p:cNvPr id="357" name="Google Shape;357;p13"/>
          <p:cNvGrpSpPr/>
          <p:nvPr/>
        </p:nvGrpSpPr>
        <p:grpSpPr>
          <a:xfrm>
            <a:off x="3545222" y="1913140"/>
            <a:ext cx="5004987" cy="4850688"/>
            <a:chOff x="946207" y="693232"/>
            <a:chExt cx="6362577" cy="6166424"/>
          </a:xfrm>
        </p:grpSpPr>
        <p:grpSp>
          <p:nvGrpSpPr>
            <p:cNvPr id="358" name="Google Shape;358;p13"/>
            <p:cNvGrpSpPr/>
            <p:nvPr/>
          </p:nvGrpSpPr>
          <p:grpSpPr>
            <a:xfrm>
              <a:off x="4217277" y="5314433"/>
              <a:ext cx="3080899" cy="1545223"/>
              <a:chOff x="8536223" y="944534"/>
              <a:chExt cx="3080899" cy="1545223"/>
            </a:xfrm>
          </p:grpSpPr>
          <p:pic>
            <p:nvPicPr>
              <p:cNvPr id="359" name="Google Shape;359;p13"/>
              <p:cNvPicPr preferRelativeResize="0"/>
              <p:nvPr/>
            </p:nvPicPr>
            <p:blipFill rotWithShape="1">
              <a:blip r:embed="rId4">
                <a:alphaModFix/>
              </a:blip>
              <a:srcRect r="-1659"/>
              <a:stretch/>
            </p:blipFill>
            <p:spPr>
              <a:xfrm>
                <a:off x="8638420" y="1189040"/>
                <a:ext cx="2803326" cy="1300717"/>
              </a:xfrm>
              <a:prstGeom prst="rect">
                <a:avLst/>
              </a:prstGeom>
              <a:noFill/>
              <a:ln>
                <a:noFill/>
              </a:ln>
            </p:spPr>
          </p:pic>
          <p:pic>
            <p:nvPicPr>
              <p:cNvPr id="360" name="Google Shape;360;p13"/>
              <p:cNvPicPr preferRelativeResize="0"/>
              <p:nvPr/>
            </p:nvPicPr>
            <p:blipFill rotWithShape="1">
              <a:blip r:embed="rId5">
                <a:alphaModFix/>
              </a:blip>
              <a:srcRect t="73576" r="6678" b="14512"/>
              <a:stretch/>
            </p:blipFill>
            <p:spPr>
              <a:xfrm>
                <a:off x="8549969" y="944534"/>
                <a:ext cx="2622652" cy="296379"/>
              </a:xfrm>
              <a:prstGeom prst="rect">
                <a:avLst/>
              </a:prstGeom>
              <a:noFill/>
              <a:ln>
                <a:noFill/>
              </a:ln>
            </p:spPr>
          </p:pic>
          <p:sp>
            <p:nvSpPr>
              <p:cNvPr id="361" name="Google Shape;361;p13"/>
              <p:cNvSpPr/>
              <p:nvPr/>
            </p:nvSpPr>
            <p:spPr>
              <a:xfrm>
                <a:off x="8536223" y="973661"/>
                <a:ext cx="3080899" cy="1300717"/>
              </a:xfrm>
              <a:prstGeom prst="rect">
                <a:avLst/>
              </a:prstGeom>
              <a:noFill/>
              <a:ln w="38100" cap="flat" cmpd="sng">
                <a:solidFill>
                  <a:srgbClr val="FF7C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grpSp>
        <p:grpSp>
          <p:nvGrpSpPr>
            <p:cNvPr id="362" name="Google Shape;362;p13"/>
            <p:cNvGrpSpPr/>
            <p:nvPr/>
          </p:nvGrpSpPr>
          <p:grpSpPr>
            <a:xfrm>
              <a:off x="985900" y="3806143"/>
              <a:ext cx="3080899" cy="1386832"/>
              <a:chOff x="986559" y="3789695"/>
              <a:chExt cx="3080899" cy="1386832"/>
            </a:xfrm>
          </p:grpSpPr>
          <p:pic>
            <p:nvPicPr>
              <p:cNvPr id="363" name="Google Shape;363;p13"/>
              <p:cNvPicPr preferRelativeResize="0"/>
              <p:nvPr/>
            </p:nvPicPr>
            <p:blipFill rotWithShape="1">
              <a:blip r:embed="rId6">
                <a:alphaModFix/>
              </a:blip>
              <a:srcRect l="-1"/>
              <a:stretch/>
            </p:blipFill>
            <p:spPr>
              <a:xfrm>
                <a:off x="1189044" y="4123904"/>
                <a:ext cx="2748604" cy="1052623"/>
              </a:xfrm>
              <a:prstGeom prst="rect">
                <a:avLst/>
              </a:prstGeom>
              <a:noFill/>
              <a:ln>
                <a:noFill/>
              </a:ln>
            </p:spPr>
          </p:pic>
          <p:pic>
            <p:nvPicPr>
              <p:cNvPr id="364" name="Google Shape;364;p13"/>
              <p:cNvPicPr preferRelativeResize="0"/>
              <p:nvPr/>
            </p:nvPicPr>
            <p:blipFill rotWithShape="1">
              <a:blip r:embed="rId5">
                <a:alphaModFix/>
              </a:blip>
              <a:srcRect t="12264" r="1876" b="73664"/>
              <a:stretch/>
            </p:blipFill>
            <p:spPr>
              <a:xfrm>
                <a:off x="1046016" y="3789695"/>
                <a:ext cx="2757599" cy="350182"/>
              </a:xfrm>
              <a:prstGeom prst="rect">
                <a:avLst/>
              </a:prstGeom>
              <a:noFill/>
              <a:ln>
                <a:noFill/>
              </a:ln>
            </p:spPr>
          </p:pic>
          <p:sp>
            <p:nvSpPr>
              <p:cNvPr id="365" name="Google Shape;365;p13"/>
              <p:cNvSpPr/>
              <p:nvPr/>
            </p:nvSpPr>
            <p:spPr>
              <a:xfrm>
                <a:off x="986559" y="3820827"/>
                <a:ext cx="3080899" cy="1300717"/>
              </a:xfrm>
              <a:prstGeom prst="rect">
                <a:avLst/>
              </a:prstGeom>
              <a:noFill/>
              <a:ln w="38100" cap="flat" cmpd="sng">
                <a:solidFill>
                  <a:srgbClr val="FF7C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grpSp>
        <p:grpSp>
          <p:nvGrpSpPr>
            <p:cNvPr id="366" name="Google Shape;366;p13"/>
            <p:cNvGrpSpPr/>
            <p:nvPr/>
          </p:nvGrpSpPr>
          <p:grpSpPr>
            <a:xfrm>
              <a:off x="4227885" y="2371429"/>
              <a:ext cx="3080899" cy="1379864"/>
              <a:chOff x="986560" y="2368236"/>
              <a:chExt cx="3080899" cy="1379864"/>
            </a:xfrm>
          </p:grpSpPr>
          <p:pic>
            <p:nvPicPr>
              <p:cNvPr id="367" name="Google Shape;367;p13"/>
              <p:cNvPicPr preferRelativeResize="0"/>
              <p:nvPr/>
            </p:nvPicPr>
            <p:blipFill rotWithShape="1">
              <a:blip r:embed="rId7">
                <a:alphaModFix/>
              </a:blip>
              <a:srcRect r="-1996"/>
              <a:stretch/>
            </p:blipFill>
            <p:spPr>
              <a:xfrm>
                <a:off x="1205049" y="2614484"/>
                <a:ext cx="2812737" cy="1133616"/>
              </a:xfrm>
              <a:prstGeom prst="rect">
                <a:avLst/>
              </a:prstGeom>
              <a:noFill/>
              <a:ln>
                <a:noFill/>
              </a:ln>
            </p:spPr>
          </p:pic>
          <p:pic>
            <p:nvPicPr>
              <p:cNvPr id="368" name="Google Shape;368;p13"/>
              <p:cNvPicPr preferRelativeResize="0"/>
              <p:nvPr/>
            </p:nvPicPr>
            <p:blipFill rotWithShape="1">
              <a:blip r:embed="rId5">
                <a:alphaModFix/>
              </a:blip>
              <a:srcRect r="1876" b="85928"/>
              <a:stretch/>
            </p:blipFill>
            <p:spPr>
              <a:xfrm>
                <a:off x="1046017" y="2368236"/>
                <a:ext cx="2757599" cy="350182"/>
              </a:xfrm>
              <a:prstGeom prst="rect">
                <a:avLst/>
              </a:prstGeom>
              <a:noFill/>
              <a:ln>
                <a:noFill/>
              </a:ln>
            </p:spPr>
          </p:pic>
          <p:sp>
            <p:nvSpPr>
              <p:cNvPr id="369" name="Google Shape;369;p13"/>
              <p:cNvSpPr/>
              <p:nvPr/>
            </p:nvSpPr>
            <p:spPr>
              <a:xfrm>
                <a:off x="986560" y="2402316"/>
                <a:ext cx="3080899" cy="1300717"/>
              </a:xfrm>
              <a:prstGeom prst="rect">
                <a:avLst/>
              </a:prstGeom>
              <a:noFill/>
              <a:ln w="38100" cap="flat" cmpd="sng">
                <a:solidFill>
                  <a:srgbClr val="FF7C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grpSp>
        <p:grpSp>
          <p:nvGrpSpPr>
            <p:cNvPr id="370" name="Google Shape;370;p13"/>
            <p:cNvGrpSpPr/>
            <p:nvPr/>
          </p:nvGrpSpPr>
          <p:grpSpPr>
            <a:xfrm>
              <a:off x="4227885" y="3833984"/>
              <a:ext cx="3080899" cy="1343060"/>
              <a:chOff x="4319074" y="3027385"/>
              <a:chExt cx="3080899" cy="1343060"/>
            </a:xfrm>
          </p:grpSpPr>
          <p:pic>
            <p:nvPicPr>
              <p:cNvPr id="371" name="Google Shape;371;p13"/>
              <p:cNvPicPr preferRelativeResize="0"/>
              <p:nvPr/>
            </p:nvPicPr>
            <p:blipFill rotWithShape="1">
              <a:blip r:embed="rId8">
                <a:alphaModFix/>
              </a:blip>
              <a:srcRect/>
              <a:stretch/>
            </p:blipFill>
            <p:spPr>
              <a:xfrm>
                <a:off x="4419991" y="3303601"/>
                <a:ext cx="2757599" cy="1066844"/>
              </a:xfrm>
              <a:prstGeom prst="rect">
                <a:avLst/>
              </a:prstGeom>
              <a:noFill/>
              <a:ln>
                <a:noFill/>
              </a:ln>
            </p:spPr>
          </p:pic>
          <p:pic>
            <p:nvPicPr>
              <p:cNvPr id="372" name="Google Shape;372;p13"/>
              <p:cNvPicPr preferRelativeResize="0"/>
              <p:nvPr/>
            </p:nvPicPr>
            <p:blipFill rotWithShape="1">
              <a:blip r:embed="rId5">
                <a:alphaModFix/>
              </a:blip>
              <a:srcRect l="1" t="61336" r="4477" b="27366"/>
              <a:stretch/>
            </p:blipFill>
            <p:spPr>
              <a:xfrm>
                <a:off x="4333932" y="3027385"/>
                <a:ext cx="2684505" cy="281122"/>
              </a:xfrm>
              <a:prstGeom prst="rect">
                <a:avLst/>
              </a:prstGeom>
              <a:noFill/>
              <a:ln>
                <a:noFill/>
              </a:ln>
            </p:spPr>
          </p:pic>
          <p:sp>
            <p:nvSpPr>
              <p:cNvPr id="373" name="Google Shape;373;p13"/>
              <p:cNvSpPr/>
              <p:nvPr/>
            </p:nvSpPr>
            <p:spPr>
              <a:xfrm>
                <a:off x="4319074" y="3041932"/>
                <a:ext cx="3080899" cy="1300717"/>
              </a:xfrm>
              <a:prstGeom prst="rect">
                <a:avLst/>
              </a:prstGeom>
              <a:noFill/>
              <a:ln w="38100" cap="flat" cmpd="sng">
                <a:solidFill>
                  <a:srgbClr val="FF7C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grpSp>
        <p:grpSp>
          <p:nvGrpSpPr>
            <p:cNvPr id="374" name="Google Shape;374;p13"/>
            <p:cNvGrpSpPr/>
            <p:nvPr/>
          </p:nvGrpSpPr>
          <p:grpSpPr>
            <a:xfrm>
              <a:off x="1005071" y="2402008"/>
              <a:ext cx="3080899" cy="1300717"/>
              <a:chOff x="4184532" y="1005969"/>
              <a:chExt cx="3080899" cy="1300717"/>
            </a:xfrm>
          </p:grpSpPr>
          <p:grpSp>
            <p:nvGrpSpPr>
              <p:cNvPr id="375" name="Google Shape;375;p13"/>
              <p:cNvGrpSpPr/>
              <p:nvPr/>
            </p:nvGrpSpPr>
            <p:grpSpPr>
              <a:xfrm>
                <a:off x="4225136" y="1005969"/>
                <a:ext cx="3018564" cy="1276226"/>
                <a:chOff x="4225136" y="1005969"/>
                <a:chExt cx="3018564" cy="1276226"/>
              </a:xfrm>
            </p:grpSpPr>
            <p:pic>
              <p:nvPicPr>
                <p:cNvPr id="376" name="Google Shape;376;p13"/>
                <p:cNvPicPr preferRelativeResize="0"/>
                <p:nvPr/>
              </p:nvPicPr>
              <p:blipFill rotWithShape="1">
                <a:blip r:embed="rId9">
                  <a:alphaModFix/>
                </a:blip>
                <a:srcRect r="-1364"/>
                <a:stretch/>
              </p:blipFill>
              <p:spPr>
                <a:xfrm>
                  <a:off x="4410727" y="1133878"/>
                  <a:ext cx="2832973" cy="1148317"/>
                </a:xfrm>
                <a:prstGeom prst="rect">
                  <a:avLst/>
                </a:prstGeom>
                <a:noFill/>
                <a:ln>
                  <a:noFill/>
                </a:ln>
              </p:spPr>
            </p:pic>
            <p:pic>
              <p:nvPicPr>
                <p:cNvPr id="377" name="Google Shape;377;p13"/>
                <p:cNvPicPr preferRelativeResize="0"/>
                <p:nvPr/>
              </p:nvPicPr>
              <p:blipFill rotWithShape="1">
                <a:blip r:embed="rId10">
                  <a:alphaModFix/>
                </a:blip>
                <a:srcRect t="51737" r="4549" b="37097"/>
                <a:stretch/>
              </p:blipFill>
              <p:spPr>
                <a:xfrm>
                  <a:off x="4225136" y="1005969"/>
                  <a:ext cx="2990095" cy="223111"/>
                </a:xfrm>
                <a:prstGeom prst="rect">
                  <a:avLst/>
                </a:prstGeom>
                <a:noFill/>
                <a:ln>
                  <a:noFill/>
                </a:ln>
              </p:spPr>
            </p:pic>
          </p:grpSp>
          <p:sp>
            <p:nvSpPr>
              <p:cNvPr id="378" name="Google Shape;378;p13"/>
              <p:cNvSpPr/>
              <p:nvPr/>
            </p:nvSpPr>
            <p:spPr>
              <a:xfrm>
                <a:off x="4184532" y="1005969"/>
                <a:ext cx="3080899" cy="1300717"/>
              </a:xfrm>
              <a:prstGeom prst="rect">
                <a:avLst/>
              </a:prstGeom>
              <a:noFill/>
              <a:ln w="38100" cap="flat" cmpd="sng">
                <a:solidFill>
                  <a:srgbClr val="FF7C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grpSp>
        <p:grpSp>
          <p:nvGrpSpPr>
            <p:cNvPr id="379" name="Google Shape;379;p13"/>
            <p:cNvGrpSpPr/>
            <p:nvPr/>
          </p:nvGrpSpPr>
          <p:grpSpPr>
            <a:xfrm>
              <a:off x="946207" y="981358"/>
              <a:ext cx="3160286" cy="1325328"/>
              <a:chOff x="946207" y="981358"/>
              <a:chExt cx="3160286" cy="1325328"/>
            </a:xfrm>
          </p:grpSpPr>
          <p:pic>
            <p:nvPicPr>
              <p:cNvPr id="380" name="Google Shape;380;p13"/>
              <p:cNvPicPr preferRelativeResize="0"/>
              <p:nvPr/>
            </p:nvPicPr>
            <p:blipFill rotWithShape="1">
              <a:blip r:embed="rId10">
                <a:alphaModFix/>
              </a:blip>
              <a:srcRect r="-882" b="88834"/>
              <a:stretch/>
            </p:blipFill>
            <p:spPr>
              <a:xfrm>
                <a:off x="946207" y="981358"/>
                <a:ext cx="3160286" cy="223109"/>
              </a:xfrm>
              <a:prstGeom prst="rect">
                <a:avLst/>
              </a:prstGeom>
              <a:noFill/>
              <a:ln>
                <a:noFill/>
              </a:ln>
            </p:spPr>
          </p:pic>
          <p:sp>
            <p:nvSpPr>
              <p:cNvPr id="381" name="Google Shape;381;p13"/>
              <p:cNvSpPr/>
              <p:nvPr/>
            </p:nvSpPr>
            <p:spPr>
              <a:xfrm>
                <a:off x="1011922" y="1005969"/>
                <a:ext cx="3080899" cy="1300717"/>
              </a:xfrm>
              <a:prstGeom prst="rect">
                <a:avLst/>
              </a:prstGeom>
              <a:noFill/>
              <a:ln w="38100" cap="flat" cmpd="sng">
                <a:solidFill>
                  <a:srgbClr val="FF7C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pic>
            <p:nvPicPr>
              <p:cNvPr id="382" name="Google Shape;382;p13"/>
              <p:cNvPicPr preferRelativeResize="0"/>
              <p:nvPr/>
            </p:nvPicPr>
            <p:blipFill rotWithShape="1">
              <a:blip r:embed="rId11">
                <a:alphaModFix/>
              </a:blip>
              <a:srcRect r="-505"/>
              <a:stretch/>
            </p:blipFill>
            <p:spPr>
              <a:xfrm>
                <a:off x="1210778" y="1217724"/>
                <a:ext cx="2808974" cy="1021417"/>
              </a:xfrm>
              <a:prstGeom prst="rect">
                <a:avLst/>
              </a:prstGeom>
              <a:noFill/>
              <a:ln>
                <a:noFill/>
              </a:ln>
            </p:spPr>
          </p:pic>
        </p:grpSp>
        <p:grpSp>
          <p:nvGrpSpPr>
            <p:cNvPr id="383" name="Google Shape;383;p13"/>
            <p:cNvGrpSpPr/>
            <p:nvPr/>
          </p:nvGrpSpPr>
          <p:grpSpPr>
            <a:xfrm>
              <a:off x="980816" y="5314433"/>
              <a:ext cx="3119811" cy="1301831"/>
              <a:chOff x="8331438" y="3303601"/>
              <a:chExt cx="3119811" cy="1301831"/>
            </a:xfrm>
          </p:grpSpPr>
          <p:pic>
            <p:nvPicPr>
              <p:cNvPr id="384" name="Google Shape;384;p13"/>
              <p:cNvPicPr preferRelativeResize="0"/>
              <p:nvPr/>
            </p:nvPicPr>
            <p:blipFill rotWithShape="1">
              <a:blip r:embed="rId12">
                <a:alphaModFix/>
              </a:blip>
              <a:srcRect r="-3"/>
              <a:stretch/>
            </p:blipFill>
            <p:spPr>
              <a:xfrm>
                <a:off x="8615049" y="3429000"/>
                <a:ext cx="2794800" cy="1153600"/>
              </a:xfrm>
              <a:prstGeom prst="rect">
                <a:avLst/>
              </a:prstGeom>
              <a:noFill/>
              <a:ln>
                <a:noFill/>
              </a:ln>
            </p:spPr>
          </p:pic>
          <p:pic>
            <p:nvPicPr>
              <p:cNvPr id="385" name="Google Shape;385;p13"/>
              <p:cNvPicPr preferRelativeResize="0"/>
              <p:nvPr/>
            </p:nvPicPr>
            <p:blipFill rotWithShape="1">
              <a:blip r:embed="rId10">
                <a:alphaModFix/>
              </a:blip>
              <a:srcRect t="26016" r="801" b="62818"/>
              <a:stretch/>
            </p:blipFill>
            <p:spPr>
              <a:xfrm>
                <a:off x="8343685" y="3303601"/>
                <a:ext cx="3107564" cy="223110"/>
              </a:xfrm>
              <a:prstGeom prst="rect">
                <a:avLst/>
              </a:prstGeom>
              <a:noFill/>
              <a:ln>
                <a:noFill/>
              </a:ln>
            </p:spPr>
          </p:pic>
          <p:sp>
            <p:nvSpPr>
              <p:cNvPr id="386" name="Google Shape;386;p13"/>
              <p:cNvSpPr/>
              <p:nvPr/>
            </p:nvSpPr>
            <p:spPr>
              <a:xfrm>
                <a:off x="8331438" y="3304715"/>
                <a:ext cx="3080899" cy="1300717"/>
              </a:xfrm>
              <a:prstGeom prst="rect">
                <a:avLst/>
              </a:prstGeom>
              <a:noFill/>
              <a:ln w="38100" cap="flat" cmpd="sng">
                <a:solidFill>
                  <a:srgbClr val="FF7C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grpSp>
        <p:grpSp>
          <p:nvGrpSpPr>
            <p:cNvPr id="387" name="Google Shape;387;p13"/>
            <p:cNvGrpSpPr/>
            <p:nvPr/>
          </p:nvGrpSpPr>
          <p:grpSpPr>
            <a:xfrm>
              <a:off x="4218608" y="993467"/>
              <a:ext cx="3080899" cy="1395082"/>
              <a:chOff x="8350894" y="4674310"/>
              <a:chExt cx="3080899" cy="1395082"/>
            </a:xfrm>
          </p:grpSpPr>
          <p:pic>
            <p:nvPicPr>
              <p:cNvPr id="388" name="Google Shape;388;p13"/>
              <p:cNvPicPr preferRelativeResize="0"/>
              <p:nvPr/>
            </p:nvPicPr>
            <p:blipFill rotWithShape="1">
              <a:blip r:embed="rId13">
                <a:alphaModFix/>
              </a:blip>
              <a:srcRect/>
              <a:stretch/>
            </p:blipFill>
            <p:spPr>
              <a:xfrm>
                <a:off x="8606792" y="4847119"/>
                <a:ext cx="2794801" cy="1222273"/>
              </a:xfrm>
              <a:prstGeom prst="rect">
                <a:avLst/>
              </a:prstGeom>
              <a:noFill/>
              <a:ln>
                <a:noFill/>
              </a:ln>
            </p:spPr>
          </p:pic>
          <p:pic>
            <p:nvPicPr>
              <p:cNvPr id="389" name="Google Shape;389;p13"/>
              <p:cNvPicPr preferRelativeResize="0"/>
              <p:nvPr/>
            </p:nvPicPr>
            <p:blipFill rotWithShape="1">
              <a:blip r:embed="rId10">
                <a:alphaModFix/>
              </a:blip>
              <a:srcRect t="38894" r="4382" b="49940"/>
              <a:stretch/>
            </p:blipFill>
            <p:spPr>
              <a:xfrm>
                <a:off x="8417003" y="4710584"/>
                <a:ext cx="2995334" cy="223111"/>
              </a:xfrm>
              <a:prstGeom prst="rect">
                <a:avLst/>
              </a:prstGeom>
              <a:noFill/>
              <a:ln>
                <a:noFill/>
              </a:ln>
            </p:spPr>
          </p:pic>
          <p:sp>
            <p:nvSpPr>
              <p:cNvPr id="390" name="Google Shape;390;p13"/>
              <p:cNvSpPr/>
              <p:nvPr/>
            </p:nvSpPr>
            <p:spPr>
              <a:xfrm>
                <a:off x="8350894" y="4674310"/>
                <a:ext cx="3080899" cy="1300716"/>
              </a:xfrm>
              <a:prstGeom prst="rect">
                <a:avLst/>
              </a:prstGeom>
              <a:noFill/>
              <a:ln w="38100" cap="flat" cmpd="sng">
                <a:solidFill>
                  <a:srgbClr val="FF7C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grpSp>
        <p:sp>
          <p:nvSpPr>
            <p:cNvPr id="391" name="Google Shape;391;p13"/>
            <p:cNvSpPr/>
            <p:nvPr/>
          </p:nvSpPr>
          <p:spPr>
            <a:xfrm>
              <a:off x="3154705" y="693232"/>
              <a:ext cx="1891844"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66"/>
                </a:buClr>
                <a:buSzPts val="1050"/>
                <a:buFont typeface="Arial"/>
                <a:buNone/>
              </a:pPr>
              <a:r>
                <a:rPr lang="ja-JP" sz="1050" b="1" i="0" u="none" strike="noStrike" cap="none">
                  <a:solidFill>
                    <a:srgbClr val="FF0066"/>
                  </a:solidFill>
                  <a:latin typeface="Arial"/>
                  <a:ea typeface="Arial"/>
                  <a:cs typeface="Arial"/>
                  <a:sym typeface="Arial"/>
                </a:rPr>
                <a:t>様々なタイプの不眠症</a:t>
              </a:r>
              <a:endParaRPr sz="1400" b="0" i="0" u="none" strike="noStrike" cap="none">
                <a:solidFill>
                  <a:srgbClr val="000000"/>
                </a:solidFill>
                <a:latin typeface="Arial"/>
                <a:ea typeface="Arial"/>
                <a:cs typeface="Arial"/>
                <a:sym typeface="Arial"/>
              </a:endParaRPr>
            </a:p>
          </p:txBody>
        </p:sp>
      </p:grpSp>
      <p:grpSp>
        <p:nvGrpSpPr>
          <p:cNvPr id="392" name="Google Shape;392;p13"/>
          <p:cNvGrpSpPr/>
          <p:nvPr/>
        </p:nvGrpSpPr>
        <p:grpSpPr>
          <a:xfrm>
            <a:off x="656099" y="3112678"/>
            <a:ext cx="2505767" cy="3371275"/>
            <a:chOff x="968722" y="2314323"/>
            <a:chExt cx="3125177" cy="4204632"/>
          </a:xfrm>
        </p:grpSpPr>
        <p:pic>
          <p:nvPicPr>
            <p:cNvPr id="393" name="Google Shape;393;p13"/>
            <p:cNvPicPr preferRelativeResize="0"/>
            <p:nvPr/>
          </p:nvPicPr>
          <p:blipFill rotWithShape="1">
            <a:blip r:embed="rId14">
              <a:alphaModFix/>
            </a:blip>
            <a:srcRect/>
            <a:stretch/>
          </p:blipFill>
          <p:spPr>
            <a:xfrm>
              <a:off x="1239756" y="2520617"/>
              <a:ext cx="2776099" cy="1112273"/>
            </a:xfrm>
            <a:prstGeom prst="rect">
              <a:avLst/>
            </a:prstGeom>
            <a:noFill/>
            <a:ln>
              <a:noFill/>
            </a:ln>
          </p:spPr>
        </p:pic>
        <p:pic>
          <p:nvPicPr>
            <p:cNvPr id="394" name="Google Shape;394;p13"/>
            <p:cNvPicPr preferRelativeResize="0"/>
            <p:nvPr/>
          </p:nvPicPr>
          <p:blipFill rotWithShape="1">
            <a:blip r:embed="rId10">
              <a:alphaModFix/>
            </a:blip>
            <a:srcRect t="13026" r="44562" b="76583"/>
            <a:stretch/>
          </p:blipFill>
          <p:spPr>
            <a:xfrm>
              <a:off x="2119152" y="3753607"/>
              <a:ext cx="1736623" cy="207627"/>
            </a:xfrm>
            <a:prstGeom prst="rect">
              <a:avLst/>
            </a:prstGeom>
            <a:noFill/>
            <a:ln>
              <a:noFill/>
            </a:ln>
          </p:spPr>
        </p:pic>
        <p:pic>
          <p:nvPicPr>
            <p:cNvPr id="395" name="Google Shape;395;p13"/>
            <p:cNvPicPr preferRelativeResize="0"/>
            <p:nvPr/>
          </p:nvPicPr>
          <p:blipFill rotWithShape="1">
            <a:blip r:embed="rId10">
              <a:alphaModFix/>
            </a:blip>
            <a:srcRect t="63993" r="66130" b="27434"/>
            <a:stretch/>
          </p:blipFill>
          <p:spPr>
            <a:xfrm>
              <a:off x="2277420" y="2379080"/>
              <a:ext cx="1061035" cy="171286"/>
            </a:xfrm>
            <a:prstGeom prst="rect">
              <a:avLst/>
            </a:prstGeom>
            <a:noFill/>
            <a:ln>
              <a:noFill/>
            </a:ln>
          </p:spPr>
        </p:pic>
        <p:sp>
          <p:nvSpPr>
            <p:cNvPr id="396" name="Google Shape;396;p13"/>
            <p:cNvSpPr/>
            <p:nvPr/>
          </p:nvSpPr>
          <p:spPr>
            <a:xfrm>
              <a:off x="1013000" y="2318115"/>
              <a:ext cx="3080899" cy="1300717"/>
            </a:xfrm>
            <a:prstGeom prst="rect">
              <a:avLst/>
            </a:prstGeom>
            <a:no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
          <p:nvSpPr>
            <p:cNvPr id="397" name="Google Shape;397;p13"/>
            <p:cNvSpPr/>
            <p:nvPr/>
          </p:nvSpPr>
          <p:spPr>
            <a:xfrm>
              <a:off x="990952" y="3748926"/>
              <a:ext cx="3080899" cy="1300717"/>
            </a:xfrm>
            <a:prstGeom prst="rect">
              <a:avLst/>
            </a:prstGeom>
            <a:no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pic>
          <p:nvPicPr>
            <p:cNvPr id="398" name="Google Shape;398;p13"/>
            <p:cNvPicPr preferRelativeResize="0"/>
            <p:nvPr/>
          </p:nvPicPr>
          <p:blipFill rotWithShape="1">
            <a:blip r:embed="rId15">
              <a:alphaModFix/>
            </a:blip>
            <a:srcRect/>
            <a:stretch/>
          </p:blipFill>
          <p:spPr>
            <a:xfrm>
              <a:off x="1282673" y="3930159"/>
              <a:ext cx="2715718" cy="1078169"/>
            </a:xfrm>
            <a:prstGeom prst="rect">
              <a:avLst/>
            </a:prstGeom>
            <a:noFill/>
            <a:ln>
              <a:noFill/>
            </a:ln>
          </p:spPr>
        </p:pic>
        <p:pic>
          <p:nvPicPr>
            <p:cNvPr id="399" name="Google Shape;399;p13"/>
            <p:cNvPicPr preferRelativeResize="0"/>
            <p:nvPr/>
          </p:nvPicPr>
          <p:blipFill rotWithShape="1">
            <a:blip r:embed="rId16">
              <a:alphaModFix/>
            </a:blip>
            <a:srcRect r="-1659"/>
            <a:stretch/>
          </p:blipFill>
          <p:spPr>
            <a:xfrm>
              <a:off x="1217720" y="5438515"/>
              <a:ext cx="2803326" cy="1080440"/>
            </a:xfrm>
            <a:prstGeom prst="rect">
              <a:avLst/>
            </a:prstGeom>
            <a:noFill/>
            <a:ln>
              <a:noFill/>
            </a:ln>
          </p:spPr>
        </p:pic>
        <p:pic>
          <p:nvPicPr>
            <p:cNvPr id="400" name="Google Shape;400;p13"/>
            <p:cNvPicPr preferRelativeResize="0"/>
            <p:nvPr/>
          </p:nvPicPr>
          <p:blipFill rotWithShape="1">
            <a:blip r:embed="rId5">
              <a:alphaModFix/>
            </a:blip>
            <a:srcRect t="24558" r="50938" b="67342"/>
            <a:stretch/>
          </p:blipFill>
          <p:spPr>
            <a:xfrm>
              <a:off x="1959656" y="5236957"/>
              <a:ext cx="1378799" cy="201558"/>
            </a:xfrm>
            <a:prstGeom prst="rect">
              <a:avLst/>
            </a:prstGeom>
            <a:noFill/>
            <a:ln>
              <a:noFill/>
            </a:ln>
          </p:spPr>
        </p:pic>
        <p:sp>
          <p:nvSpPr>
            <p:cNvPr id="401" name="Google Shape;401;p13"/>
            <p:cNvSpPr/>
            <p:nvPr/>
          </p:nvSpPr>
          <p:spPr>
            <a:xfrm>
              <a:off x="968722" y="5204212"/>
              <a:ext cx="3080899" cy="1300717"/>
            </a:xfrm>
            <a:prstGeom prst="rect">
              <a:avLst/>
            </a:prstGeom>
            <a:noFill/>
            <a:ln w="38100" cap="flat" cmpd="sng">
              <a:solidFill>
                <a:srgbClr val="14CE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
          <p:nvSpPr>
            <p:cNvPr id="402" name="Google Shape;402;p13"/>
            <p:cNvSpPr/>
            <p:nvPr/>
          </p:nvSpPr>
          <p:spPr>
            <a:xfrm>
              <a:off x="1017754" y="2314323"/>
              <a:ext cx="1008610"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1050"/>
                <a:buFont typeface="Arial"/>
                <a:buNone/>
              </a:pPr>
              <a:r>
                <a:rPr lang="ja-JP" sz="1050" b="0" i="0" u="none" strike="noStrike" cap="none">
                  <a:solidFill>
                    <a:srgbClr val="0070C0"/>
                  </a:solidFill>
                  <a:latin typeface="Arial"/>
                  <a:ea typeface="Arial"/>
                  <a:cs typeface="Arial"/>
                  <a:sym typeface="Arial"/>
                </a:rPr>
                <a:t>非24時間周期</a:t>
              </a:r>
              <a:endParaRPr sz="1050" b="0" i="0" u="none" strike="noStrike" cap="none">
                <a:solidFill>
                  <a:srgbClr val="0070C0"/>
                </a:solidFill>
                <a:latin typeface="Arial"/>
                <a:ea typeface="Arial"/>
                <a:cs typeface="Arial"/>
                <a:sym typeface="Arial"/>
              </a:endParaRPr>
            </a:p>
          </p:txBody>
        </p:sp>
        <p:sp>
          <p:nvSpPr>
            <p:cNvPr id="403" name="Google Shape;403;p13"/>
            <p:cNvSpPr txBox="1"/>
            <p:nvPr/>
          </p:nvSpPr>
          <p:spPr>
            <a:xfrm>
              <a:off x="1035027" y="5125097"/>
              <a:ext cx="1100624" cy="27536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B050"/>
                </a:buClr>
                <a:buSzPts val="1050"/>
                <a:buFont typeface="Arial"/>
                <a:buNone/>
              </a:pPr>
              <a:r>
                <a:rPr lang="ja-JP" sz="1050" b="0" i="0" u="none" strike="noStrike" cap="none">
                  <a:solidFill>
                    <a:srgbClr val="00B050"/>
                  </a:solidFill>
                  <a:latin typeface="Arial"/>
                  <a:ea typeface="Arial"/>
                  <a:cs typeface="Arial"/>
                  <a:sym typeface="Arial"/>
                </a:rPr>
                <a:t>過眠</a:t>
              </a:r>
              <a:endParaRPr sz="1050" b="0" i="0" u="none" strike="noStrike" cap="none">
                <a:solidFill>
                  <a:srgbClr val="00B050"/>
                </a:solidFill>
                <a:latin typeface="Arial"/>
                <a:ea typeface="Arial"/>
                <a:cs typeface="Arial"/>
                <a:sym typeface="Arial"/>
              </a:endParaRPr>
            </a:p>
          </p:txBody>
        </p:sp>
        <p:sp>
          <p:nvSpPr>
            <p:cNvPr id="404" name="Google Shape;404;p13"/>
            <p:cNvSpPr/>
            <p:nvPr/>
          </p:nvSpPr>
          <p:spPr>
            <a:xfrm>
              <a:off x="991991" y="3716182"/>
              <a:ext cx="1736623"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1050"/>
                <a:buFont typeface="Arial"/>
                <a:buNone/>
              </a:pPr>
              <a:r>
                <a:rPr lang="ja-JP" sz="1050" b="0" i="0" u="none" strike="noStrike" cap="none">
                  <a:solidFill>
                    <a:srgbClr val="0070C0"/>
                  </a:solidFill>
                  <a:latin typeface="Arial"/>
                  <a:ea typeface="Arial"/>
                  <a:cs typeface="Arial"/>
                  <a:sym typeface="Arial"/>
                </a:rPr>
                <a:t>不規則な睡眠</a:t>
              </a:r>
              <a:endParaRPr sz="1050" b="0" i="0" u="none" strike="noStrike" cap="none">
                <a:solidFill>
                  <a:srgbClr val="0070C0"/>
                </a:solidFill>
                <a:latin typeface="Arial"/>
                <a:ea typeface="Arial"/>
                <a:cs typeface="Arial"/>
                <a:sym typeface="Arial"/>
              </a:endParaRPr>
            </a:p>
          </p:txBody>
        </p:sp>
      </p:grpSp>
      <p:pic>
        <p:nvPicPr>
          <p:cNvPr id="405" name="Google Shape;405;p13"/>
          <p:cNvPicPr preferRelativeResize="0"/>
          <p:nvPr/>
        </p:nvPicPr>
        <p:blipFill rotWithShape="1">
          <a:blip r:embed="rId17">
            <a:alphaModFix/>
          </a:blip>
          <a:srcRect/>
          <a:stretch/>
        </p:blipFill>
        <p:spPr>
          <a:xfrm>
            <a:off x="2089483" y="1538653"/>
            <a:ext cx="1432919" cy="1175426"/>
          </a:xfrm>
          <a:prstGeom prst="rect">
            <a:avLst/>
          </a:prstGeom>
          <a:noFill/>
          <a:ln>
            <a:noFill/>
          </a:ln>
        </p:spPr>
      </p:pic>
      <p:pic>
        <p:nvPicPr>
          <p:cNvPr id="406" name="Google Shape;406;p13"/>
          <p:cNvPicPr preferRelativeResize="0"/>
          <p:nvPr/>
        </p:nvPicPr>
        <p:blipFill rotWithShape="1">
          <a:blip r:embed="rId18">
            <a:alphaModFix/>
          </a:blip>
          <a:srcRect t="15604" r="51063" b="3511"/>
          <a:stretch/>
        </p:blipFill>
        <p:spPr>
          <a:xfrm>
            <a:off x="575553" y="1591193"/>
            <a:ext cx="1594941" cy="1110405"/>
          </a:xfrm>
          <a:prstGeom prst="rect">
            <a:avLst/>
          </a:prstGeom>
          <a:noFill/>
          <a:ln>
            <a:noFill/>
          </a:ln>
        </p:spPr>
      </p:pic>
      <p:sp>
        <p:nvSpPr>
          <p:cNvPr id="407" name="Google Shape;407;p13"/>
          <p:cNvSpPr txBox="1"/>
          <p:nvPr/>
        </p:nvSpPr>
        <p:spPr>
          <a:xfrm>
            <a:off x="217054" y="747057"/>
            <a:ext cx="8709892" cy="646331"/>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Century Gothic"/>
                <a:ea typeface="Century Gothic"/>
                <a:cs typeface="Century Gothic"/>
                <a:sym typeface="Century Gothic"/>
              </a:rPr>
              <a:t>ウェアラブルで睡眠障害に関わる様々な疾患（睡眠時無呼吸症候群・概日リズム睡眠障害・過眠症・うつ病に伴う不眠等）を鑑別する道筋が初めて立ちつつある。</a:t>
            </a:r>
            <a:endParaRPr sz="1800" b="0" i="0" u="none" strike="noStrike" cap="none">
              <a:solidFill>
                <a:schemeClr val="dk1"/>
              </a:solidFill>
              <a:latin typeface="Arial"/>
              <a:ea typeface="Arial"/>
              <a:cs typeface="Arial"/>
              <a:sym typeface="Arial"/>
            </a:endParaRPr>
          </a:p>
        </p:txBody>
      </p:sp>
      <p:sp>
        <p:nvSpPr>
          <p:cNvPr id="3" name="スライド番号プレースホルダー 2">
            <a:extLst>
              <a:ext uri="{FF2B5EF4-FFF2-40B4-BE49-F238E27FC236}">
                <a16:creationId xmlns:a16="http://schemas.microsoft.com/office/drawing/2014/main" id="{02AD3751-C71E-49C8-89DB-3CCCE4CB6A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11</a:t>
            </a:fld>
            <a:endParaRPr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00EF5BCE-92A0-4954-B135-12BA6998E507}"/>
              </a:ext>
            </a:extLst>
          </p:cNvPr>
          <p:cNvSpPr/>
          <p:nvPr/>
        </p:nvSpPr>
        <p:spPr>
          <a:xfrm>
            <a:off x="1359726" y="3847940"/>
            <a:ext cx="6309360" cy="19985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5" name="Google Shape;325;p10"/>
          <p:cNvSpPr txBox="1"/>
          <p:nvPr/>
        </p:nvSpPr>
        <p:spPr>
          <a:xfrm>
            <a:off x="65406" y="100112"/>
            <a:ext cx="7675500" cy="371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dirty="0">
                <a:solidFill>
                  <a:schemeClr val="dk1"/>
                </a:solidFill>
                <a:latin typeface="Century Gothic"/>
                <a:ea typeface="Century Gothic"/>
                <a:cs typeface="Century Gothic"/>
                <a:sym typeface="Century Gothic"/>
              </a:rPr>
              <a:t>我々</a:t>
            </a:r>
            <a:r>
              <a:rPr lang="ja-JP" altLang="en-US" sz="1800" b="1" i="0" u="none" strike="noStrike" cap="none" dirty="0">
                <a:solidFill>
                  <a:schemeClr val="dk1"/>
                </a:solidFill>
                <a:latin typeface="Century Gothic"/>
                <a:ea typeface="Century Gothic"/>
                <a:cs typeface="Century Gothic"/>
                <a:sym typeface="Century Gothic"/>
              </a:rPr>
              <a:t>が創るビジネスの全体像</a:t>
            </a:r>
            <a:endParaRPr sz="1800" b="1" i="0" u="none" strike="noStrike" cap="none" dirty="0">
              <a:solidFill>
                <a:schemeClr val="dk1"/>
              </a:solidFill>
              <a:latin typeface="Century Gothic"/>
              <a:ea typeface="Century Gothic"/>
              <a:cs typeface="Century Gothic"/>
              <a:sym typeface="Century Gothic"/>
            </a:endParaRPr>
          </a:p>
        </p:txBody>
      </p:sp>
      <p:sp>
        <p:nvSpPr>
          <p:cNvPr id="3" name="スライド番号プレースホルダー 2">
            <a:extLst>
              <a:ext uri="{FF2B5EF4-FFF2-40B4-BE49-F238E27FC236}">
                <a16:creationId xmlns:a16="http://schemas.microsoft.com/office/drawing/2014/main" id="{38FF8BE9-E8F4-4353-AEDB-7B8A299A89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12</a:t>
            </a:fld>
            <a:endParaRPr lang="ja-JP" altLang="en-US"/>
          </a:p>
        </p:txBody>
      </p:sp>
      <p:sp>
        <p:nvSpPr>
          <p:cNvPr id="9" name="四角形: 角を丸くする 8">
            <a:extLst>
              <a:ext uri="{FF2B5EF4-FFF2-40B4-BE49-F238E27FC236}">
                <a16:creationId xmlns:a16="http://schemas.microsoft.com/office/drawing/2014/main" id="{23705E9E-C287-410C-9037-A8A229949150}"/>
              </a:ext>
            </a:extLst>
          </p:cNvPr>
          <p:cNvSpPr/>
          <p:nvPr/>
        </p:nvSpPr>
        <p:spPr>
          <a:xfrm>
            <a:off x="1219200" y="2298700"/>
            <a:ext cx="1849120" cy="11836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1</a:t>
            </a:r>
            <a:r>
              <a:rPr kumimoji="1" lang="ja-JP" altLang="en-US" sz="2000" b="1" dirty="0">
                <a:solidFill>
                  <a:schemeClr val="tx1"/>
                </a:solidFill>
              </a:rPr>
              <a:t>次予防事業</a:t>
            </a:r>
            <a:endParaRPr kumimoji="1" lang="en-US" altLang="ja-JP" sz="2000" b="1" dirty="0">
              <a:solidFill>
                <a:schemeClr val="tx1"/>
              </a:solidFill>
            </a:endParaRPr>
          </a:p>
          <a:p>
            <a:pPr algn="ctr"/>
            <a:r>
              <a:rPr kumimoji="1" lang="en-US" altLang="ja-JP" sz="2000" b="1" dirty="0">
                <a:solidFill>
                  <a:schemeClr val="tx1"/>
                </a:solidFill>
              </a:rPr>
              <a:t>=</a:t>
            </a:r>
          </a:p>
          <a:p>
            <a:pPr algn="ctr"/>
            <a:r>
              <a:rPr kumimoji="1" lang="ja-JP" altLang="en-US" sz="2000" b="1" dirty="0">
                <a:solidFill>
                  <a:schemeClr val="tx1"/>
                </a:solidFill>
              </a:rPr>
              <a:t>睡眠健診</a:t>
            </a:r>
            <a:endParaRPr kumimoji="1" lang="en-US" altLang="ja-JP" sz="2000" b="1" dirty="0">
              <a:solidFill>
                <a:schemeClr val="tx1"/>
              </a:solidFill>
            </a:endParaRPr>
          </a:p>
        </p:txBody>
      </p:sp>
      <p:sp>
        <p:nvSpPr>
          <p:cNvPr id="12" name="四角形: 角を丸くする 11">
            <a:extLst>
              <a:ext uri="{FF2B5EF4-FFF2-40B4-BE49-F238E27FC236}">
                <a16:creationId xmlns:a16="http://schemas.microsoft.com/office/drawing/2014/main" id="{78424DB9-7C02-43B3-9FAC-F221B3ABAD7B}"/>
              </a:ext>
            </a:extLst>
          </p:cNvPr>
          <p:cNvSpPr/>
          <p:nvPr/>
        </p:nvSpPr>
        <p:spPr>
          <a:xfrm>
            <a:off x="3657600" y="2298700"/>
            <a:ext cx="1849120" cy="11836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2</a:t>
            </a:r>
            <a:r>
              <a:rPr kumimoji="1" lang="ja-JP" altLang="en-US" sz="2000" b="1" dirty="0">
                <a:solidFill>
                  <a:schemeClr val="tx1"/>
                </a:solidFill>
              </a:rPr>
              <a:t>次予防事業</a:t>
            </a:r>
            <a:endParaRPr kumimoji="1" lang="en-US" altLang="ja-JP" sz="2000" b="1" dirty="0">
              <a:solidFill>
                <a:schemeClr val="tx1"/>
              </a:solidFill>
            </a:endParaRPr>
          </a:p>
          <a:p>
            <a:pPr algn="ctr"/>
            <a:r>
              <a:rPr kumimoji="1" lang="en-US" altLang="ja-JP" sz="2000" b="1" dirty="0">
                <a:solidFill>
                  <a:schemeClr val="tx1"/>
                </a:solidFill>
              </a:rPr>
              <a:t>=</a:t>
            </a:r>
          </a:p>
          <a:p>
            <a:pPr algn="ctr"/>
            <a:r>
              <a:rPr kumimoji="1" lang="ja-JP" altLang="en-US" sz="2000" b="1" dirty="0">
                <a:solidFill>
                  <a:schemeClr val="tx1"/>
                </a:solidFill>
              </a:rPr>
              <a:t>睡眠検診</a:t>
            </a:r>
            <a:endParaRPr kumimoji="1" lang="en-US" altLang="ja-JP" sz="2000" b="1" dirty="0">
              <a:solidFill>
                <a:schemeClr val="tx1"/>
              </a:solidFill>
            </a:endParaRPr>
          </a:p>
        </p:txBody>
      </p:sp>
      <p:sp>
        <p:nvSpPr>
          <p:cNvPr id="13" name="四角形: 角を丸くする 12">
            <a:extLst>
              <a:ext uri="{FF2B5EF4-FFF2-40B4-BE49-F238E27FC236}">
                <a16:creationId xmlns:a16="http://schemas.microsoft.com/office/drawing/2014/main" id="{718B7C77-2A8B-4222-A20E-F6407B48E2B8}"/>
              </a:ext>
            </a:extLst>
          </p:cNvPr>
          <p:cNvSpPr/>
          <p:nvPr/>
        </p:nvSpPr>
        <p:spPr>
          <a:xfrm>
            <a:off x="6096000" y="2298700"/>
            <a:ext cx="1849120" cy="118364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bg1"/>
                </a:solidFill>
              </a:rPr>
              <a:t>3</a:t>
            </a:r>
            <a:r>
              <a:rPr kumimoji="1" lang="ja-JP" altLang="en-US" sz="2000" b="1" dirty="0">
                <a:solidFill>
                  <a:schemeClr val="bg1"/>
                </a:solidFill>
              </a:rPr>
              <a:t>次予防事業</a:t>
            </a:r>
            <a:endParaRPr kumimoji="1" lang="en-US" altLang="ja-JP" sz="2000" b="1" dirty="0">
              <a:solidFill>
                <a:schemeClr val="bg1"/>
              </a:solidFill>
            </a:endParaRPr>
          </a:p>
          <a:p>
            <a:pPr algn="ctr"/>
            <a:r>
              <a:rPr kumimoji="1" lang="en-US" altLang="ja-JP" sz="2000" b="1" dirty="0">
                <a:solidFill>
                  <a:schemeClr val="bg1"/>
                </a:solidFill>
              </a:rPr>
              <a:t>=</a:t>
            </a:r>
          </a:p>
          <a:p>
            <a:pPr algn="ctr"/>
            <a:r>
              <a:rPr kumimoji="1" lang="ja-JP" altLang="en-US" sz="2000" b="1" dirty="0">
                <a:solidFill>
                  <a:schemeClr val="bg1"/>
                </a:solidFill>
              </a:rPr>
              <a:t>睡眠医療</a:t>
            </a:r>
            <a:endParaRPr kumimoji="1" lang="en-US" altLang="ja-JP" sz="2000" b="1" dirty="0">
              <a:solidFill>
                <a:schemeClr val="bg1"/>
              </a:solidFill>
            </a:endParaRPr>
          </a:p>
        </p:txBody>
      </p:sp>
      <p:sp>
        <p:nvSpPr>
          <p:cNvPr id="10" name="円柱 9">
            <a:extLst>
              <a:ext uri="{FF2B5EF4-FFF2-40B4-BE49-F238E27FC236}">
                <a16:creationId xmlns:a16="http://schemas.microsoft.com/office/drawing/2014/main" id="{A2AB69D8-583E-409A-A2D3-30AEF2CC5BD0}"/>
              </a:ext>
            </a:extLst>
          </p:cNvPr>
          <p:cNvSpPr/>
          <p:nvPr/>
        </p:nvSpPr>
        <p:spPr>
          <a:xfrm>
            <a:off x="2406237" y="4306069"/>
            <a:ext cx="1473200" cy="89408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ysClr val="windowText" lastClr="000000"/>
                </a:solidFill>
              </a:rPr>
              <a:t>健常者</a:t>
            </a:r>
            <a:endParaRPr kumimoji="1" lang="en-US" altLang="ja-JP" b="1" dirty="0">
              <a:solidFill>
                <a:sysClr val="windowText" lastClr="000000"/>
              </a:solidFill>
            </a:endParaRPr>
          </a:p>
          <a:p>
            <a:pPr algn="ctr"/>
            <a:r>
              <a:rPr kumimoji="1" lang="ja-JP" altLang="en-US" b="1" dirty="0">
                <a:solidFill>
                  <a:sysClr val="windowText" lastClr="000000"/>
                </a:solidFill>
              </a:rPr>
              <a:t>データ</a:t>
            </a:r>
          </a:p>
        </p:txBody>
      </p:sp>
      <p:sp>
        <p:nvSpPr>
          <p:cNvPr id="15" name="円柱 14">
            <a:extLst>
              <a:ext uri="{FF2B5EF4-FFF2-40B4-BE49-F238E27FC236}">
                <a16:creationId xmlns:a16="http://schemas.microsoft.com/office/drawing/2014/main" id="{579CC5FF-BF79-4D00-9EC8-016F236A1052}"/>
              </a:ext>
            </a:extLst>
          </p:cNvPr>
          <p:cNvSpPr/>
          <p:nvPr/>
        </p:nvSpPr>
        <p:spPr>
          <a:xfrm>
            <a:off x="5251006" y="4294820"/>
            <a:ext cx="1473200" cy="89408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ysClr val="windowText" lastClr="000000"/>
                </a:solidFill>
              </a:rPr>
              <a:t>患者</a:t>
            </a:r>
            <a:endParaRPr kumimoji="1" lang="en-US" altLang="ja-JP" b="1" dirty="0">
              <a:solidFill>
                <a:sysClr val="windowText" lastClr="000000"/>
              </a:solidFill>
            </a:endParaRPr>
          </a:p>
          <a:p>
            <a:pPr algn="ctr"/>
            <a:r>
              <a:rPr kumimoji="1" lang="ja-JP" altLang="en-US" b="1" dirty="0">
                <a:solidFill>
                  <a:sysClr val="windowText" lastClr="000000"/>
                </a:solidFill>
              </a:rPr>
              <a:t>データ</a:t>
            </a:r>
          </a:p>
        </p:txBody>
      </p:sp>
      <p:cxnSp>
        <p:nvCxnSpPr>
          <p:cNvPr id="14" name="直線矢印コネクタ 13">
            <a:extLst>
              <a:ext uri="{FF2B5EF4-FFF2-40B4-BE49-F238E27FC236}">
                <a16:creationId xmlns:a16="http://schemas.microsoft.com/office/drawing/2014/main" id="{58D3EC50-651A-4543-BD58-D45CD7524349}"/>
              </a:ext>
            </a:extLst>
          </p:cNvPr>
          <p:cNvCxnSpPr>
            <a:stCxn id="9" idx="2"/>
            <a:endCxn id="10" idx="1"/>
          </p:cNvCxnSpPr>
          <p:nvPr/>
        </p:nvCxnSpPr>
        <p:spPr>
          <a:xfrm>
            <a:off x="2143760" y="3482340"/>
            <a:ext cx="999077" cy="8237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D634BC4A-76D0-4B55-B306-B7336D29FA2F}"/>
              </a:ext>
            </a:extLst>
          </p:cNvPr>
          <p:cNvCxnSpPr>
            <a:cxnSpLocks/>
            <a:stCxn id="12" idx="2"/>
            <a:endCxn id="10" idx="1"/>
          </p:cNvCxnSpPr>
          <p:nvPr/>
        </p:nvCxnSpPr>
        <p:spPr>
          <a:xfrm flipH="1">
            <a:off x="3142837" y="3482340"/>
            <a:ext cx="1439323" cy="8237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7D531539-D584-4ED9-9EE9-876FCC724A63}"/>
              </a:ext>
            </a:extLst>
          </p:cNvPr>
          <p:cNvCxnSpPr>
            <a:cxnSpLocks/>
            <a:stCxn id="13" idx="2"/>
            <a:endCxn id="15" idx="1"/>
          </p:cNvCxnSpPr>
          <p:nvPr/>
        </p:nvCxnSpPr>
        <p:spPr>
          <a:xfrm flipH="1">
            <a:off x="5987606" y="3482340"/>
            <a:ext cx="1032954" cy="8124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D58D0CCC-BDC2-4548-BE97-CE80BAA0AD07}"/>
              </a:ext>
            </a:extLst>
          </p:cNvPr>
          <p:cNvCxnSpPr>
            <a:cxnSpLocks/>
            <a:stCxn id="12" idx="2"/>
            <a:endCxn id="15" idx="1"/>
          </p:cNvCxnSpPr>
          <p:nvPr/>
        </p:nvCxnSpPr>
        <p:spPr>
          <a:xfrm>
            <a:off x="4582160" y="3482340"/>
            <a:ext cx="1405446" cy="8124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31A277F6-E0AE-472F-9CCD-2B85A22E39ED}"/>
              </a:ext>
            </a:extLst>
          </p:cNvPr>
          <p:cNvCxnSpPr>
            <a:cxnSpLocks/>
            <a:stCxn id="9" idx="2"/>
            <a:endCxn id="15" idx="1"/>
          </p:cNvCxnSpPr>
          <p:nvPr/>
        </p:nvCxnSpPr>
        <p:spPr>
          <a:xfrm>
            <a:off x="2143760" y="3482340"/>
            <a:ext cx="3843846" cy="8124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307E750E-0A95-4D09-9F4B-7CFA981A2217}"/>
              </a:ext>
            </a:extLst>
          </p:cNvPr>
          <p:cNvCxnSpPr>
            <a:cxnSpLocks/>
            <a:stCxn id="9" idx="3"/>
            <a:endCxn id="12" idx="1"/>
          </p:cNvCxnSpPr>
          <p:nvPr/>
        </p:nvCxnSpPr>
        <p:spPr>
          <a:xfrm>
            <a:off x="3068320" y="2890520"/>
            <a:ext cx="58928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D8AD13E6-5550-4CF1-BCE4-E5331C40C2A7}"/>
              </a:ext>
            </a:extLst>
          </p:cNvPr>
          <p:cNvCxnSpPr>
            <a:cxnSpLocks/>
            <a:stCxn id="12" idx="3"/>
            <a:endCxn id="13" idx="1"/>
          </p:cNvCxnSpPr>
          <p:nvPr/>
        </p:nvCxnSpPr>
        <p:spPr>
          <a:xfrm>
            <a:off x="5506720" y="2890520"/>
            <a:ext cx="58928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10B498DB-0D35-4AD5-AC3E-F83DDBE20A2A}"/>
              </a:ext>
            </a:extLst>
          </p:cNvPr>
          <p:cNvSpPr txBox="1"/>
          <p:nvPr/>
        </p:nvSpPr>
        <p:spPr>
          <a:xfrm>
            <a:off x="3068320" y="2489200"/>
            <a:ext cx="589280" cy="246221"/>
          </a:xfrm>
          <a:prstGeom prst="rect">
            <a:avLst/>
          </a:prstGeom>
          <a:noFill/>
          <a:ln>
            <a:noFill/>
          </a:ln>
        </p:spPr>
        <p:txBody>
          <a:bodyPr wrap="square" rtlCol="0">
            <a:spAutoFit/>
          </a:bodyPr>
          <a:lstStyle/>
          <a:p>
            <a:r>
              <a:rPr kumimoji="1" lang="en-US" altLang="ja-JP" sz="1000" b="1" dirty="0"/>
              <a:t>ID</a:t>
            </a:r>
            <a:r>
              <a:rPr kumimoji="1" lang="ja-JP" altLang="en-US" sz="1000" b="1" dirty="0"/>
              <a:t>結合</a:t>
            </a:r>
          </a:p>
        </p:txBody>
      </p:sp>
      <p:sp>
        <p:nvSpPr>
          <p:cNvPr id="37" name="テキスト ボックス 36">
            <a:extLst>
              <a:ext uri="{FF2B5EF4-FFF2-40B4-BE49-F238E27FC236}">
                <a16:creationId xmlns:a16="http://schemas.microsoft.com/office/drawing/2014/main" id="{23468FE9-8977-4A0A-8FC0-80CA84A9C109}"/>
              </a:ext>
            </a:extLst>
          </p:cNvPr>
          <p:cNvSpPr txBox="1"/>
          <p:nvPr/>
        </p:nvSpPr>
        <p:spPr>
          <a:xfrm>
            <a:off x="5486402" y="2489200"/>
            <a:ext cx="589280" cy="246221"/>
          </a:xfrm>
          <a:prstGeom prst="rect">
            <a:avLst/>
          </a:prstGeom>
          <a:noFill/>
          <a:ln>
            <a:noFill/>
          </a:ln>
        </p:spPr>
        <p:txBody>
          <a:bodyPr wrap="square" rtlCol="0">
            <a:spAutoFit/>
          </a:bodyPr>
          <a:lstStyle/>
          <a:p>
            <a:r>
              <a:rPr kumimoji="1" lang="en-US" altLang="ja-JP" sz="1000" b="1" dirty="0"/>
              <a:t>ID</a:t>
            </a:r>
            <a:r>
              <a:rPr kumimoji="1" lang="ja-JP" altLang="en-US" sz="1000" b="1" dirty="0"/>
              <a:t>結合</a:t>
            </a:r>
          </a:p>
        </p:txBody>
      </p:sp>
      <p:sp>
        <p:nvSpPr>
          <p:cNvPr id="35" name="楕円 34">
            <a:extLst>
              <a:ext uri="{FF2B5EF4-FFF2-40B4-BE49-F238E27FC236}">
                <a16:creationId xmlns:a16="http://schemas.microsoft.com/office/drawing/2014/main" id="{E561BD15-B9B5-4B4E-BAF1-9B7A6182D69E}"/>
              </a:ext>
            </a:extLst>
          </p:cNvPr>
          <p:cNvSpPr/>
          <p:nvPr/>
        </p:nvSpPr>
        <p:spPr>
          <a:xfrm>
            <a:off x="3816732" y="6087329"/>
            <a:ext cx="1473200" cy="7431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製薬企業</a:t>
            </a:r>
          </a:p>
        </p:txBody>
      </p:sp>
      <p:sp>
        <p:nvSpPr>
          <p:cNvPr id="38" name="テキスト ボックス 37">
            <a:extLst>
              <a:ext uri="{FF2B5EF4-FFF2-40B4-BE49-F238E27FC236}">
                <a16:creationId xmlns:a16="http://schemas.microsoft.com/office/drawing/2014/main" id="{424FF4D5-1E84-4A76-A1A1-5FCF6BCDB611}"/>
              </a:ext>
            </a:extLst>
          </p:cNvPr>
          <p:cNvSpPr txBox="1"/>
          <p:nvPr/>
        </p:nvSpPr>
        <p:spPr>
          <a:xfrm>
            <a:off x="1473200" y="5425440"/>
            <a:ext cx="2926080" cy="307777"/>
          </a:xfrm>
          <a:prstGeom prst="rect">
            <a:avLst/>
          </a:prstGeom>
          <a:noFill/>
          <a:ln>
            <a:noFill/>
          </a:ln>
        </p:spPr>
        <p:txBody>
          <a:bodyPr wrap="square" rtlCol="0">
            <a:spAutoFit/>
          </a:bodyPr>
          <a:lstStyle/>
          <a:p>
            <a:r>
              <a:rPr kumimoji="1" lang="ja-JP" altLang="en-US" b="1" dirty="0"/>
              <a:t>臨床試験</a:t>
            </a:r>
            <a:r>
              <a:rPr kumimoji="1" lang="en-US" altLang="ja-JP" b="1" dirty="0"/>
              <a:t>/</a:t>
            </a:r>
            <a:r>
              <a:rPr kumimoji="1" lang="ja-JP" altLang="en-US" b="1" dirty="0"/>
              <a:t>治験プラットフォーム</a:t>
            </a:r>
          </a:p>
        </p:txBody>
      </p:sp>
      <p:sp>
        <p:nvSpPr>
          <p:cNvPr id="39" name="矢印: 右 38">
            <a:extLst>
              <a:ext uri="{FF2B5EF4-FFF2-40B4-BE49-F238E27FC236}">
                <a16:creationId xmlns:a16="http://schemas.microsoft.com/office/drawing/2014/main" id="{5C4D8916-0A63-4261-9D2D-B67F8A04A5F5}"/>
              </a:ext>
            </a:extLst>
          </p:cNvPr>
          <p:cNvSpPr/>
          <p:nvPr/>
        </p:nvSpPr>
        <p:spPr>
          <a:xfrm rot="16200000">
            <a:off x="4261295" y="5513543"/>
            <a:ext cx="641730" cy="66579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矢印コネクタ 41">
            <a:extLst>
              <a:ext uri="{FF2B5EF4-FFF2-40B4-BE49-F238E27FC236}">
                <a16:creationId xmlns:a16="http://schemas.microsoft.com/office/drawing/2014/main" id="{5BB01696-19D7-47C3-BF0E-E13837C07CD1}"/>
              </a:ext>
            </a:extLst>
          </p:cNvPr>
          <p:cNvCxnSpPr>
            <a:cxnSpLocks/>
            <a:stCxn id="10" idx="4"/>
            <a:endCxn id="15" idx="2"/>
          </p:cNvCxnSpPr>
          <p:nvPr/>
        </p:nvCxnSpPr>
        <p:spPr>
          <a:xfrm flipV="1">
            <a:off x="3879437" y="4741860"/>
            <a:ext cx="1371569" cy="1124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093D59D7-95CD-493F-8865-2AB3F9783F5C}"/>
              </a:ext>
            </a:extLst>
          </p:cNvPr>
          <p:cNvSpPr txBox="1"/>
          <p:nvPr/>
        </p:nvSpPr>
        <p:spPr>
          <a:xfrm>
            <a:off x="3811683" y="4478600"/>
            <a:ext cx="1473200" cy="246221"/>
          </a:xfrm>
          <a:prstGeom prst="rect">
            <a:avLst/>
          </a:prstGeom>
          <a:noFill/>
          <a:ln>
            <a:noFill/>
          </a:ln>
        </p:spPr>
        <p:txBody>
          <a:bodyPr wrap="square" rtlCol="0">
            <a:spAutoFit/>
          </a:bodyPr>
          <a:lstStyle/>
          <a:p>
            <a:r>
              <a:rPr kumimoji="1" lang="ja-JP" altLang="en-US" sz="1000" b="1" dirty="0"/>
              <a:t>ケース・コントロール</a:t>
            </a:r>
          </a:p>
        </p:txBody>
      </p:sp>
      <p:sp>
        <p:nvSpPr>
          <p:cNvPr id="49" name="楕円 48">
            <a:extLst>
              <a:ext uri="{FF2B5EF4-FFF2-40B4-BE49-F238E27FC236}">
                <a16:creationId xmlns:a16="http://schemas.microsoft.com/office/drawing/2014/main" id="{056C3359-7F91-46DB-826C-8F3BB5E7C3E5}"/>
              </a:ext>
            </a:extLst>
          </p:cNvPr>
          <p:cNvSpPr/>
          <p:nvPr/>
        </p:nvSpPr>
        <p:spPr>
          <a:xfrm>
            <a:off x="274320" y="796701"/>
            <a:ext cx="1584960" cy="6561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企業</a:t>
            </a:r>
          </a:p>
        </p:txBody>
      </p:sp>
      <p:sp>
        <p:nvSpPr>
          <p:cNvPr id="52" name="楕円 51">
            <a:extLst>
              <a:ext uri="{FF2B5EF4-FFF2-40B4-BE49-F238E27FC236}">
                <a16:creationId xmlns:a16="http://schemas.microsoft.com/office/drawing/2014/main" id="{B715B5D2-0BC3-4D21-9DA7-2D1DC110BEFB}"/>
              </a:ext>
            </a:extLst>
          </p:cNvPr>
          <p:cNvSpPr/>
          <p:nvPr/>
        </p:nvSpPr>
        <p:spPr>
          <a:xfrm>
            <a:off x="1963184" y="796701"/>
            <a:ext cx="1603597" cy="6561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保険者</a:t>
            </a:r>
          </a:p>
        </p:txBody>
      </p:sp>
      <p:sp>
        <p:nvSpPr>
          <p:cNvPr id="54" name="楕円 53">
            <a:extLst>
              <a:ext uri="{FF2B5EF4-FFF2-40B4-BE49-F238E27FC236}">
                <a16:creationId xmlns:a16="http://schemas.microsoft.com/office/drawing/2014/main" id="{A815A38F-AA6D-4B99-8D81-F103D4BF211E}"/>
              </a:ext>
            </a:extLst>
          </p:cNvPr>
          <p:cNvSpPr/>
          <p:nvPr/>
        </p:nvSpPr>
        <p:spPr>
          <a:xfrm>
            <a:off x="3811683" y="815761"/>
            <a:ext cx="1603597" cy="6561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自治体</a:t>
            </a:r>
          </a:p>
        </p:txBody>
      </p:sp>
      <p:sp>
        <p:nvSpPr>
          <p:cNvPr id="55" name="楕円 54">
            <a:extLst>
              <a:ext uri="{FF2B5EF4-FFF2-40B4-BE49-F238E27FC236}">
                <a16:creationId xmlns:a16="http://schemas.microsoft.com/office/drawing/2014/main" id="{A3184754-B149-4ACC-B6A6-F503EB1EF352}"/>
              </a:ext>
            </a:extLst>
          </p:cNvPr>
          <p:cNvSpPr/>
          <p:nvPr/>
        </p:nvSpPr>
        <p:spPr>
          <a:xfrm>
            <a:off x="5578430" y="815761"/>
            <a:ext cx="1603597" cy="6561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個人</a:t>
            </a:r>
          </a:p>
        </p:txBody>
      </p:sp>
      <p:cxnSp>
        <p:nvCxnSpPr>
          <p:cNvPr id="58" name="直線矢印コネクタ 57">
            <a:extLst>
              <a:ext uri="{FF2B5EF4-FFF2-40B4-BE49-F238E27FC236}">
                <a16:creationId xmlns:a16="http://schemas.microsoft.com/office/drawing/2014/main" id="{88E65964-566A-41D3-A525-095B834BD2B8}"/>
              </a:ext>
            </a:extLst>
          </p:cNvPr>
          <p:cNvCxnSpPr>
            <a:cxnSpLocks/>
            <a:stCxn id="49" idx="4"/>
            <a:endCxn id="9" idx="0"/>
          </p:cNvCxnSpPr>
          <p:nvPr/>
        </p:nvCxnSpPr>
        <p:spPr>
          <a:xfrm>
            <a:off x="1066800" y="1452864"/>
            <a:ext cx="1076960" cy="845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EDF04B44-A1E3-4EE4-B0E6-B1C032797E34}"/>
              </a:ext>
            </a:extLst>
          </p:cNvPr>
          <p:cNvCxnSpPr>
            <a:cxnSpLocks/>
            <a:stCxn id="52" idx="4"/>
            <a:endCxn id="9" idx="0"/>
          </p:cNvCxnSpPr>
          <p:nvPr/>
        </p:nvCxnSpPr>
        <p:spPr>
          <a:xfrm flipH="1">
            <a:off x="2143760" y="1452864"/>
            <a:ext cx="621223" cy="845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A0B6E3AB-2E40-4449-8361-EAA66852AD76}"/>
              </a:ext>
            </a:extLst>
          </p:cNvPr>
          <p:cNvCxnSpPr>
            <a:cxnSpLocks/>
            <a:stCxn id="54" idx="4"/>
            <a:endCxn id="9" idx="0"/>
          </p:cNvCxnSpPr>
          <p:nvPr/>
        </p:nvCxnSpPr>
        <p:spPr>
          <a:xfrm flipH="1">
            <a:off x="2143760" y="1471924"/>
            <a:ext cx="2469722" cy="8267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EFB47BA7-6962-4CB7-A2F1-2F4C77E3FFF9}"/>
              </a:ext>
            </a:extLst>
          </p:cNvPr>
          <p:cNvCxnSpPr>
            <a:cxnSpLocks/>
            <a:stCxn id="49" idx="4"/>
            <a:endCxn id="12" idx="0"/>
          </p:cNvCxnSpPr>
          <p:nvPr/>
        </p:nvCxnSpPr>
        <p:spPr>
          <a:xfrm>
            <a:off x="1066800" y="1452864"/>
            <a:ext cx="3515360" cy="845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1F2A6690-098C-49D6-B984-2CEF30D6CDE3}"/>
              </a:ext>
            </a:extLst>
          </p:cNvPr>
          <p:cNvCxnSpPr>
            <a:cxnSpLocks/>
            <a:stCxn id="55" idx="4"/>
            <a:endCxn id="13" idx="0"/>
          </p:cNvCxnSpPr>
          <p:nvPr/>
        </p:nvCxnSpPr>
        <p:spPr>
          <a:xfrm>
            <a:off x="6380229" y="1471924"/>
            <a:ext cx="640331" cy="8267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2D48F010-DE06-4625-B0A9-590CC008AB8E}"/>
              </a:ext>
            </a:extLst>
          </p:cNvPr>
          <p:cNvCxnSpPr>
            <a:cxnSpLocks/>
            <a:stCxn id="55" idx="4"/>
            <a:endCxn id="12" idx="0"/>
          </p:cNvCxnSpPr>
          <p:nvPr/>
        </p:nvCxnSpPr>
        <p:spPr>
          <a:xfrm flipH="1">
            <a:off x="4582160" y="1471924"/>
            <a:ext cx="1798069" cy="8267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楕円 80">
            <a:extLst>
              <a:ext uri="{FF2B5EF4-FFF2-40B4-BE49-F238E27FC236}">
                <a16:creationId xmlns:a16="http://schemas.microsoft.com/office/drawing/2014/main" id="{C247C977-A143-4668-B57E-70EA4E3DE208}"/>
              </a:ext>
            </a:extLst>
          </p:cNvPr>
          <p:cNvSpPr/>
          <p:nvPr/>
        </p:nvSpPr>
        <p:spPr>
          <a:xfrm>
            <a:off x="7345177" y="815760"/>
            <a:ext cx="1603597" cy="6561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家族</a:t>
            </a:r>
          </a:p>
        </p:txBody>
      </p:sp>
      <p:cxnSp>
        <p:nvCxnSpPr>
          <p:cNvPr id="82" name="直線矢印コネクタ 81">
            <a:extLst>
              <a:ext uri="{FF2B5EF4-FFF2-40B4-BE49-F238E27FC236}">
                <a16:creationId xmlns:a16="http://schemas.microsoft.com/office/drawing/2014/main" id="{8D32E924-483B-41A2-93F7-3A934AA4D3C0}"/>
              </a:ext>
            </a:extLst>
          </p:cNvPr>
          <p:cNvCxnSpPr>
            <a:cxnSpLocks/>
            <a:stCxn id="81" idx="4"/>
            <a:endCxn id="13" idx="0"/>
          </p:cNvCxnSpPr>
          <p:nvPr/>
        </p:nvCxnSpPr>
        <p:spPr>
          <a:xfrm flipH="1">
            <a:off x="7020560" y="1471923"/>
            <a:ext cx="1126416" cy="82677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89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19"/>
          <p:cNvSpPr/>
          <p:nvPr/>
        </p:nvSpPr>
        <p:spPr>
          <a:xfrm>
            <a:off x="519726" y="1695258"/>
            <a:ext cx="8411837" cy="332511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05" name="Google Shape;705;p19"/>
          <p:cNvSpPr txBox="1"/>
          <p:nvPr/>
        </p:nvSpPr>
        <p:spPr>
          <a:xfrm>
            <a:off x="65406" y="100112"/>
            <a:ext cx="8411836"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en-US" sz="1800" b="1" i="0" u="none" strike="noStrike" cap="none" dirty="0">
                <a:solidFill>
                  <a:schemeClr val="tx1"/>
                </a:solidFill>
                <a:latin typeface="+mn-ea"/>
                <a:ea typeface="+mn-ea"/>
                <a:cs typeface="Century Gothic"/>
                <a:sym typeface="Century Gothic"/>
              </a:rPr>
              <a:t>育薬・</a:t>
            </a:r>
            <a:r>
              <a:rPr lang="ja-JP" altLang="en-US" sz="1800" b="1" dirty="0">
                <a:solidFill>
                  <a:schemeClr val="tx1"/>
                </a:solidFill>
                <a:latin typeface="+mn-ea"/>
                <a:ea typeface="+mn-ea"/>
                <a:cs typeface="Century Gothic"/>
                <a:sym typeface="Century Gothic"/>
              </a:rPr>
              <a:t>適応</a:t>
            </a:r>
            <a:r>
              <a:rPr lang="ja-JP" altLang="en-US" sz="1800" b="1" i="0" u="none" strike="noStrike" cap="none" dirty="0">
                <a:solidFill>
                  <a:schemeClr val="tx1"/>
                </a:solidFill>
                <a:latin typeface="+mn-ea"/>
                <a:ea typeface="+mn-ea"/>
                <a:cs typeface="Century Gothic"/>
                <a:sym typeface="Century Gothic"/>
              </a:rPr>
              <a:t>拡大・創薬へ睡眠と概日リズム計測を用いる</a:t>
            </a:r>
            <a:endParaRPr sz="1800" b="1" i="0" u="none" strike="noStrike" cap="none" dirty="0">
              <a:solidFill>
                <a:schemeClr val="tx1"/>
              </a:solidFill>
              <a:latin typeface="+mn-ea"/>
              <a:ea typeface="+mn-ea"/>
              <a:cs typeface="Century Gothic"/>
              <a:sym typeface="Century Gothic"/>
            </a:endParaRPr>
          </a:p>
        </p:txBody>
      </p:sp>
      <p:pic>
        <p:nvPicPr>
          <p:cNvPr id="706" name="Google Shape;706;p19"/>
          <p:cNvPicPr preferRelativeResize="0"/>
          <p:nvPr/>
        </p:nvPicPr>
        <p:blipFill rotWithShape="1">
          <a:blip r:embed="rId3">
            <a:alphaModFix/>
          </a:blip>
          <a:srcRect/>
          <a:stretch/>
        </p:blipFill>
        <p:spPr>
          <a:xfrm>
            <a:off x="895228" y="2247838"/>
            <a:ext cx="686418" cy="686418"/>
          </a:xfrm>
          <a:prstGeom prst="rect">
            <a:avLst/>
          </a:prstGeom>
          <a:noFill/>
          <a:ln>
            <a:noFill/>
          </a:ln>
        </p:spPr>
      </p:pic>
      <p:pic>
        <p:nvPicPr>
          <p:cNvPr id="707" name="Google Shape;707;p19"/>
          <p:cNvPicPr preferRelativeResize="0"/>
          <p:nvPr/>
        </p:nvPicPr>
        <p:blipFill rotWithShape="1">
          <a:blip r:embed="rId4">
            <a:alphaModFix/>
          </a:blip>
          <a:srcRect/>
          <a:stretch/>
        </p:blipFill>
        <p:spPr>
          <a:xfrm>
            <a:off x="796075" y="3353293"/>
            <a:ext cx="826976" cy="826976"/>
          </a:xfrm>
          <a:prstGeom prst="rect">
            <a:avLst/>
          </a:prstGeom>
          <a:noFill/>
          <a:ln>
            <a:noFill/>
          </a:ln>
        </p:spPr>
      </p:pic>
      <p:sp>
        <p:nvSpPr>
          <p:cNvPr id="708" name="Google Shape;708;p19"/>
          <p:cNvSpPr txBox="1"/>
          <p:nvPr/>
        </p:nvSpPr>
        <p:spPr>
          <a:xfrm>
            <a:off x="762621" y="1829274"/>
            <a:ext cx="1040845" cy="2923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altLang="en-US" sz="1300" b="1" i="0" u="none" strike="noStrike" cap="none" dirty="0">
                <a:solidFill>
                  <a:schemeClr val="dk1"/>
                </a:solidFill>
                <a:latin typeface="Century Gothic"/>
                <a:ea typeface="Century Gothic"/>
                <a:cs typeface="Century Gothic"/>
                <a:sym typeface="Century Gothic"/>
              </a:rPr>
              <a:t>遺伝子</a:t>
            </a:r>
            <a:endParaRPr sz="1300" b="0" i="0" u="none" strike="noStrike" cap="none" dirty="0">
              <a:solidFill>
                <a:srgbClr val="000000"/>
              </a:solidFill>
              <a:latin typeface="Arial"/>
              <a:ea typeface="Arial"/>
              <a:cs typeface="Arial"/>
              <a:sym typeface="Arial"/>
            </a:endParaRPr>
          </a:p>
        </p:txBody>
      </p:sp>
      <p:sp>
        <p:nvSpPr>
          <p:cNvPr id="709" name="Google Shape;709;p19"/>
          <p:cNvSpPr txBox="1"/>
          <p:nvPr/>
        </p:nvSpPr>
        <p:spPr>
          <a:xfrm>
            <a:off x="673622" y="3013900"/>
            <a:ext cx="1040845"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altLang="en-US" sz="1400" b="0" i="0" u="none" strike="noStrike" cap="none" dirty="0">
                <a:solidFill>
                  <a:srgbClr val="000000"/>
                </a:solidFill>
                <a:latin typeface="Arial"/>
                <a:ea typeface="Arial"/>
                <a:cs typeface="Arial"/>
                <a:sym typeface="Arial"/>
              </a:rPr>
              <a:t>血液</a:t>
            </a:r>
            <a:endParaRPr sz="1400" b="0" i="0" u="none" strike="noStrike" cap="none" dirty="0">
              <a:solidFill>
                <a:srgbClr val="000000"/>
              </a:solidFill>
              <a:latin typeface="Arial"/>
              <a:ea typeface="Arial"/>
              <a:cs typeface="Arial"/>
              <a:sym typeface="Arial"/>
            </a:endParaRPr>
          </a:p>
        </p:txBody>
      </p:sp>
      <p:sp>
        <p:nvSpPr>
          <p:cNvPr id="710" name="Google Shape;710;p19"/>
          <p:cNvSpPr txBox="1"/>
          <p:nvPr/>
        </p:nvSpPr>
        <p:spPr>
          <a:xfrm>
            <a:off x="347613" y="4087105"/>
            <a:ext cx="1870862" cy="2923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altLang="en-US" sz="1300" b="1" dirty="0">
                <a:solidFill>
                  <a:srgbClr val="FF0000"/>
                </a:solidFill>
                <a:latin typeface="Century Gothic"/>
                <a:sym typeface="Century Gothic"/>
              </a:rPr>
              <a:t>概日リズム・睡眠</a:t>
            </a:r>
            <a:endParaRPr sz="1300" b="1" i="0" u="none" strike="noStrike" cap="none" dirty="0">
              <a:solidFill>
                <a:srgbClr val="FF0000"/>
              </a:solidFill>
              <a:latin typeface="Arial"/>
              <a:ea typeface="Arial"/>
              <a:cs typeface="Arial"/>
              <a:sym typeface="Arial"/>
            </a:endParaRPr>
          </a:p>
        </p:txBody>
      </p:sp>
      <p:cxnSp>
        <p:nvCxnSpPr>
          <p:cNvPr id="711" name="Google Shape;711;p19"/>
          <p:cNvCxnSpPr/>
          <p:nvPr/>
        </p:nvCxnSpPr>
        <p:spPr>
          <a:xfrm>
            <a:off x="2096655" y="2591047"/>
            <a:ext cx="6179127" cy="0"/>
          </a:xfrm>
          <a:prstGeom prst="straightConnector1">
            <a:avLst/>
          </a:prstGeom>
          <a:noFill/>
          <a:ln w="38100" cap="flat" cmpd="sng">
            <a:solidFill>
              <a:schemeClr val="dk1"/>
            </a:solidFill>
            <a:prstDash val="solid"/>
            <a:round/>
            <a:headEnd type="none" w="sm" len="sm"/>
            <a:tailEnd type="triangle" w="med" len="med"/>
          </a:ln>
        </p:spPr>
      </p:cxnSp>
      <p:cxnSp>
        <p:nvCxnSpPr>
          <p:cNvPr id="712" name="Google Shape;712;p19"/>
          <p:cNvCxnSpPr/>
          <p:nvPr/>
        </p:nvCxnSpPr>
        <p:spPr>
          <a:xfrm>
            <a:off x="2096655" y="3731743"/>
            <a:ext cx="6179127" cy="0"/>
          </a:xfrm>
          <a:prstGeom prst="straightConnector1">
            <a:avLst/>
          </a:prstGeom>
          <a:noFill/>
          <a:ln w="38100" cap="flat" cmpd="sng">
            <a:solidFill>
              <a:schemeClr val="dk1"/>
            </a:solidFill>
            <a:prstDash val="solid"/>
            <a:round/>
            <a:headEnd type="none" w="sm" len="sm"/>
            <a:tailEnd type="triangle" w="med" len="med"/>
          </a:ln>
        </p:spPr>
      </p:cxnSp>
      <p:cxnSp>
        <p:nvCxnSpPr>
          <p:cNvPr id="713" name="Google Shape;713;p19"/>
          <p:cNvCxnSpPr/>
          <p:nvPr/>
        </p:nvCxnSpPr>
        <p:spPr>
          <a:xfrm>
            <a:off x="2021327" y="4881271"/>
            <a:ext cx="6179127" cy="0"/>
          </a:xfrm>
          <a:prstGeom prst="straightConnector1">
            <a:avLst/>
          </a:prstGeom>
          <a:noFill/>
          <a:ln w="38100" cap="flat" cmpd="sng">
            <a:solidFill>
              <a:schemeClr val="dk1"/>
            </a:solidFill>
            <a:prstDash val="solid"/>
            <a:round/>
            <a:headEnd type="none" w="sm" len="sm"/>
            <a:tailEnd type="triangle" w="med" len="med"/>
          </a:ln>
        </p:spPr>
      </p:cxnSp>
      <p:sp>
        <p:nvSpPr>
          <p:cNvPr id="714" name="Google Shape;714;p19"/>
          <p:cNvSpPr txBox="1"/>
          <p:nvPr/>
        </p:nvSpPr>
        <p:spPr>
          <a:xfrm>
            <a:off x="3519055" y="2179773"/>
            <a:ext cx="2946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Century Gothic"/>
                <a:ea typeface="Century Gothic"/>
                <a:cs typeface="Century Gothic"/>
                <a:sym typeface="Century Gothic"/>
              </a:rPr>
              <a:t>一生涯不変</a:t>
            </a:r>
            <a:endParaRPr sz="1400" b="0" i="0" u="none" strike="noStrike" cap="none">
              <a:solidFill>
                <a:srgbClr val="000000"/>
              </a:solidFill>
              <a:latin typeface="Arial"/>
              <a:ea typeface="Arial"/>
              <a:cs typeface="Arial"/>
              <a:sym typeface="Arial"/>
            </a:endParaRPr>
          </a:p>
        </p:txBody>
      </p:sp>
      <p:sp>
        <p:nvSpPr>
          <p:cNvPr id="715" name="Google Shape;715;p19"/>
          <p:cNvSpPr txBox="1"/>
          <p:nvPr/>
        </p:nvSpPr>
        <p:spPr>
          <a:xfrm>
            <a:off x="3022190" y="3182398"/>
            <a:ext cx="392165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Century Gothic"/>
                <a:ea typeface="Century Gothic"/>
                <a:cs typeface="Century Gothic"/>
                <a:sym typeface="Century Gothic"/>
              </a:rPr>
              <a:t>月に1度など低い頻度の観測</a:t>
            </a:r>
            <a:endParaRPr sz="1400" b="0" i="0" u="none" strike="noStrike" cap="none">
              <a:solidFill>
                <a:srgbClr val="000000"/>
              </a:solidFill>
              <a:latin typeface="Arial"/>
              <a:ea typeface="Arial"/>
              <a:cs typeface="Arial"/>
              <a:sym typeface="Arial"/>
            </a:endParaRPr>
          </a:p>
        </p:txBody>
      </p:sp>
      <p:sp>
        <p:nvSpPr>
          <p:cNvPr id="716" name="Google Shape;716;p19"/>
          <p:cNvSpPr txBox="1"/>
          <p:nvPr/>
        </p:nvSpPr>
        <p:spPr>
          <a:xfrm>
            <a:off x="3519055" y="4431518"/>
            <a:ext cx="352829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Century Gothic"/>
                <a:ea typeface="Century Gothic"/>
                <a:cs typeface="Century Gothic"/>
                <a:sym typeface="Century Gothic"/>
              </a:rPr>
              <a:t>30秒毎の高頻度の観測</a:t>
            </a:r>
            <a:endParaRPr sz="1400" b="0" i="0" u="none" strike="noStrike" cap="none">
              <a:solidFill>
                <a:srgbClr val="000000"/>
              </a:solidFill>
              <a:latin typeface="Arial"/>
              <a:ea typeface="Arial"/>
              <a:cs typeface="Arial"/>
              <a:sym typeface="Arial"/>
            </a:endParaRPr>
          </a:p>
        </p:txBody>
      </p:sp>
      <p:sp>
        <p:nvSpPr>
          <p:cNvPr id="717" name="Google Shape;717;p19"/>
          <p:cNvSpPr/>
          <p:nvPr/>
        </p:nvSpPr>
        <p:spPr>
          <a:xfrm>
            <a:off x="2031999" y="3483582"/>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18" name="Google Shape;718;p19"/>
          <p:cNvSpPr/>
          <p:nvPr/>
        </p:nvSpPr>
        <p:spPr>
          <a:xfrm>
            <a:off x="3084945" y="3483582"/>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19" name="Google Shape;719;p19"/>
          <p:cNvSpPr/>
          <p:nvPr/>
        </p:nvSpPr>
        <p:spPr>
          <a:xfrm>
            <a:off x="4024184" y="3483582"/>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20" name="Google Shape;720;p19"/>
          <p:cNvSpPr/>
          <p:nvPr/>
        </p:nvSpPr>
        <p:spPr>
          <a:xfrm>
            <a:off x="5110891" y="3483582"/>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21" name="Google Shape;721;p19"/>
          <p:cNvSpPr/>
          <p:nvPr/>
        </p:nvSpPr>
        <p:spPr>
          <a:xfrm>
            <a:off x="6095190" y="3483582"/>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22" name="Google Shape;722;p19"/>
          <p:cNvSpPr/>
          <p:nvPr/>
        </p:nvSpPr>
        <p:spPr>
          <a:xfrm>
            <a:off x="7002911" y="3483582"/>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23" name="Google Shape;723;p19"/>
          <p:cNvSpPr/>
          <p:nvPr/>
        </p:nvSpPr>
        <p:spPr>
          <a:xfrm>
            <a:off x="7813466" y="3483582"/>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24" name="Google Shape;724;p19"/>
          <p:cNvSpPr/>
          <p:nvPr/>
        </p:nvSpPr>
        <p:spPr>
          <a:xfrm>
            <a:off x="2031999"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25" name="Google Shape;725;p19"/>
          <p:cNvSpPr/>
          <p:nvPr/>
        </p:nvSpPr>
        <p:spPr>
          <a:xfrm>
            <a:off x="2192201"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26" name="Google Shape;726;p19"/>
          <p:cNvSpPr/>
          <p:nvPr/>
        </p:nvSpPr>
        <p:spPr>
          <a:xfrm>
            <a:off x="2367848"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27" name="Google Shape;727;p19"/>
          <p:cNvSpPr/>
          <p:nvPr/>
        </p:nvSpPr>
        <p:spPr>
          <a:xfrm>
            <a:off x="2528050"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28" name="Google Shape;728;p19"/>
          <p:cNvSpPr/>
          <p:nvPr/>
        </p:nvSpPr>
        <p:spPr>
          <a:xfrm>
            <a:off x="2688252"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29" name="Google Shape;729;p19"/>
          <p:cNvSpPr/>
          <p:nvPr/>
        </p:nvSpPr>
        <p:spPr>
          <a:xfrm>
            <a:off x="2863899"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30" name="Google Shape;730;p19"/>
          <p:cNvSpPr/>
          <p:nvPr/>
        </p:nvSpPr>
        <p:spPr>
          <a:xfrm>
            <a:off x="3050713"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31" name="Google Shape;731;p19"/>
          <p:cNvSpPr/>
          <p:nvPr/>
        </p:nvSpPr>
        <p:spPr>
          <a:xfrm>
            <a:off x="3210915"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32" name="Google Shape;732;p19"/>
          <p:cNvSpPr/>
          <p:nvPr/>
        </p:nvSpPr>
        <p:spPr>
          <a:xfrm>
            <a:off x="3386562"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33" name="Google Shape;733;p19"/>
          <p:cNvSpPr/>
          <p:nvPr/>
        </p:nvSpPr>
        <p:spPr>
          <a:xfrm>
            <a:off x="3546764"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34" name="Google Shape;734;p19"/>
          <p:cNvSpPr/>
          <p:nvPr/>
        </p:nvSpPr>
        <p:spPr>
          <a:xfrm>
            <a:off x="3706966"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35" name="Google Shape;735;p19"/>
          <p:cNvSpPr/>
          <p:nvPr/>
        </p:nvSpPr>
        <p:spPr>
          <a:xfrm>
            <a:off x="3882613"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36" name="Google Shape;736;p19"/>
          <p:cNvSpPr/>
          <p:nvPr/>
        </p:nvSpPr>
        <p:spPr>
          <a:xfrm>
            <a:off x="4047743"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37" name="Google Shape;737;p19"/>
          <p:cNvSpPr/>
          <p:nvPr/>
        </p:nvSpPr>
        <p:spPr>
          <a:xfrm>
            <a:off x="4207945"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38" name="Google Shape;738;p19"/>
          <p:cNvSpPr/>
          <p:nvPr/>
        </p:nvSpPr>
        <p:spPr>
          <a:xfrm>
            <a:off x="4383592"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39" name="Google Shape;739;p19"/>
          <p:cNvSpPr/>
          <p:nvPr/>
        </p:nvSpPr>
        <p:spPr>
          <a:xfrm>
            <a:off x="4543794"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40" name="Google Shape;740;p19"/>
          <p:cNvSpPr/>
          <p:nvPr/>
        </p:nvSpPr>
        <p:spPr>
          <a:xfrm>
            <a:off x="4703996"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41" name="Google Shape;741;p19"/>
          <p:cNvSpPr/>
          <p:nvPr/>
        </p:nvSpPr>
        <p:spPr>
          <a:xfrm>
            <a:off x="4879643"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42" name="Google Shape;742;p19"/>
          <p:cNvSpPr/>
          <p:nvPr/>
        </p:nvSpPr>
        <p:spPr>
          <a:xfrm>
            <a:off x="5066457"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43" name="Google Shape;743;p19"/>
          <p:cNvSpPr/>
          <p:nvPr/>
        </p:nvSpPr>
        <p:spPr>
          <a:xfrm>
            <a:off x="5226659"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44" name="Google Shape;744;p19"/>
          <p:cNvSpPr/>
          <p:nvPr/>
        </p:nvSpPr>
        <p:spPr>
          <a:xfrm>
            <a:off x="5402306"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45" name="Google Shape;745;p19"/>
          <p:cNvSpPr/>
          <p:nvPr/>
        </p:nvSpPr>
        <p:spPr>
          <a:xfrm>
            <a:off x="5562508"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46" name="Google Shape;746;p19"/>
          <p:cNvSpPr/>
          <p:nvPr/>
        </p:nvSpPr>
        <p:spPr>
          <a:xfrm>
            <a:off x="5722710"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47" name="Google Shape;747;p19"/>
          <p:cNvSpPr/>
          <p:nvPr/>
        </p:nvSpPr>
        <p:spPr>
          <a:xfrm>
            <a:off x="5898357"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48" name="Google Shape;748;p19"/>
          <p:cNvSpPr/>
          <p:nvPr/>
        </p:nvSpPr>
        <p:spPr>
          <a:xfrm>
            <a:off x="6077659"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49" name="Google Shape;749;p19"/>
          <p:cNvSpPr/>
          <p:nvPr/>
        </p:nvSpPr>
        <p:spPr>
          <a:xfrm>
            <a:off x="6237861"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50" name="Google Shape;750;p19"/>
          <p:cNvSpPr/>
          <p:nvPr/>
        </p:nvSpPr>
        <p:spPr>
          <a:xfrm>
            <a:off x="6413508"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51" name="Google Shape;751;p19"/>
          <p:cNvSpPr/>
          <p:nvPr/>
        </p:nvSpPr>
        <p:spPr>
          <a:xfrm>
            <a:off x="6573710"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52" name="Google Shape;752;p19"/>
          <p:cNvSpPr/>
          <p:nvPr/>
        </p:nvSpPr>
        <p:spPr>
          <a:xfrm>
            <a:off x="6733912"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53" name="Google Shape;753;p19"/>
          <p:cNvSpPr/>
          <p:nvPr/>
        </p:nvSpPr>
        <p:spPr>
          <a:xfrm>
            <a:off x="6909559"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54" name="Google Shape;754;p19"/>
          <p:cNvSpPr/>
          <p:nvPr/>
        </p:nvSpPr>
        <p:spPr>
          <a:xfrm>
            <a:off x="7096373"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55" name="Google Shape;755;p19"/>
          <p:cNvSpPr/>
          <p:nvPr/>
        </p:nvSpPr>
        <p:spPr>
          <a:xfrm>
            <a:off x="7256575"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56" name="Google Shape;756;p19"/>
          <p:cNvSpPr/>
          <p:nvPr/>
        </p:nvSpPr>
        <p:spPr>
          <a:xfrm>
            <a:off x="7432222"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57" name="Google Shape;757;p19"/>
          <p:cNvSpPr/>
          <p:nvPr/>
        </p:nvSpPr>
        <p:spPr>
          <a:xfrm>
            <a:off x="7592424"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58" name="Google Shape;758;p19"/>
          <p:cNvSpPr/>
          <p:nvPr/>
        </p:nvSpPr>
        <p:spPr>
          <a:xfrm>
            <a:off x="7752626"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59" name="Google Shape;759;p19"/>
          <p:cNvSpPr/>
          <p:nvPr/>
        </p:nvSpPr>
        <p:spPr>
          <a:xfrm>
            <a:off x="7928273" y="4720429"/>
            <a:ext cx="160202" cy="1608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0" name="Google Shape;760;p19"/>
          <p:cNvSpPr txBox="1"/>
          <p:nvPr/>
        </p:nvSpPr>
        <p:spPr>
          <a:xfrm>
            <a:off x="562786" y="678247"/>
            <a:ext cx="104084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Century Gothic"/>
                <a:ea typeface="Century Gothic"/>
                <a:cs typeface="Century Gothic"/>
                <a:sym typeface="Century Gothic"/>
              </a:rPr>
              <a:t>投薬</a:t>
            </a:r>
            <a:endParaRPr sz="1400" b="0" i="0" u="none" strike="noStrike" cap="none">
              <a:solidFill>
                <a:srgbClr val="000000"/>
              </a:solidFill>
              <a:latin typeface="Arial"/>
              <a:ea typeface="Arial"/>
              <a:cs typeface="Arial"/>
              <a:sym typeface="Arial"/>
            </a:endParaRPr>
          </a:p>
        </p:txBody>
      </p:sp>
      <p:pic>
        <p:nvPicPr>
          <p:cNvPr id="761" name="Google Shape;761;p19"/>
          <p:cNvPicPr preferRelativeResize="0"/>
          <p:nvPr/>
        </p:nvPicPr>
        <p:blipFill rotWithShape="1">
          <a:blip r:embed="rId5">
            <a:alphaModFix/>
          </a:blip>
          <a:srcRect/>
          <a:stretch/>
        </p:blipFill>
        <p:spPr>
          <a:xfrm>
            <a:off x="860724" y="1047579"/>
            <a:ext cx="555310" cy="555310"/>
          </a:xfrm>
          <a:prstGeom prst="rect">
            <a:avLst/>
          </a:prstGeom>
          <a:noFill/>
          <a:ln>
            <a:noFill/>
          </a:ln>
        </p:spPr>
      </p:pic>
      <p:cxnSp>
        <p:nvCxnSpPr>
          <p:cNvPr id="762" name="Google Shape;762;p19"/>
          <p:cNvCxnSpPr/>
          <p:nvPr/>
        </p:nvCxnSpPr>
        <p:spPr>
          <a:xfrm>
            <a:off x="2096655" y="1242538"/>
            <a:ext cx="6179127" cy="0"/>
          </a:xfrm>
          <a:prstGeom prst="straightConnector1">
            <a:avLst/>
          </a:prstGeom>
          <a:noFill/>
          <a:ln w="38100" cap="flat" cmpd="sng">
            <a:solidFill>
              <a:schemeClr val="dk1"/>
            </a:solidFill>
            <a:prstDash val="solid"/>
            <a:round/>
            <a:headEnd type="none" w="sm" len="sm"/>
            <a:tailEnd type="triangle" w="med" len="med"/>
          </a:ln>
        </p:spPr>
      </p:cxnSp>
      <p:sp>
        <p:nvSpPr>
          <p:cNvPr id="763" name="Google Shape;763;p19"/>
          <p:cNvSpPr/>
          <p:nvPr/>
        </p:nvSpPr>
        <p:spPr>
          <a:xfrm>
            <a:off x="2084548"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4" name="Google Shape;764;p19"/>
          <p:cNvSpPr/>
          <p:nvPr/>
        </p:nvSpPr>
        <p:spPr>
          <a:xfrm>
            <a:off x="2394122"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5" name="Google Shape;765;p19"/>
          <p:cNvSpPr/>
          <p:nvPr/>
        </p:nvSpPr>
        <p:spPr>
          <a:xfrm>
            <a:off x="2661977"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6" name="Google Shape;766;p19"/>
          <p:cNvSpPr/>
          <p:nvPr/>
        </p:nvSpPr>
        <p:spPr>
          <a:xfrm>
            <a:off x="2951017"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7" name="Google Shape;767;p19"/>
          <p:cNvSpPr/>
          <p:nvPr/>
        </p:nvSpPr>
        <p:spPr>
          <a:xfrm>
            <a:off x="3260591"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8" name="Google Shape;768;p19"/>
          <p:cNvSpPr/>
          <p:nvPr/>
        </p:nvSpPr>
        <p:spPr>
          <a:xfrm>
            <a:off x="3528446"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9" name="Google Shape;769;p19"/>
          <p:cNvSpPr/>
          <p:nvPr/>
        </p:nvSpPr>
        <p:spPr>
          <a:xfrm>
            <a:off x="3805537"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0" name="Google Shape;770;p19"/>
          <p:cNvSpPr/>
          <p:nvPr/>
        </p:nvSpPr>
        <p:spPr>
          <a:xfrm>
            <a:off x="4115111"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1" name="Google Shape;771;p19"/>
          <p:cNvSpPr/>
          <p:nvPr/>
        </p:nvSpPr>
        <p:spPr>
          <a:xfrm>
            <a:off x="4382966"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2" name="Google Shape;772;p19"/>
          <p:cNvSpPr/>
          <p:nvPr/>
        </p:nvSpPr>
        <p:spPr>
          <a:xfrm>
            <a:off x="4703996"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3" name="Google Shape;773;p19"/>
          <p:cNvSpPr/>
          <p:nvPr/>
        </p:nvSpPr>
        <p:spPr>
          <a:xfrm>
            <a:off x="5013570"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4" name="Google Shape;774;p19"/>
          <p:cNvSpPr/>
          <p:nvPr/>
        </p:nvSpPr>
        <p:spPr>
          <a:xfrm>
            <a:off x="5281425"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5" name="Google Shape;775;p19"/>
          <p:cNvSpPr/>
          <p:nvPr/>
        </p:nvSpPr>
        <p:spPr>
          <a:xfrm>
            <a:off x="5588782"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6" name="Google Shape;776;p19"/>
          <p:cNvSpPr/>
          <p:nvPr/>
        </p:nvSpPr>
        <p:spPr>
          <a:xfrm>
            <a:off x="5898356"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7" name="Google Shape;777;p19"/>
          <p:cNvSpPr/>
          <p:nvPr/>
        </p:nvSpPr>
        <p:spPr>
          <a:xfrm>
            <a:off x="6166211"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8" name="Google Shape;778;p19"/>
          <p:cNvSpPr/>
          <p:nvPr/>
        </p:nvSpPr>
        <p:spPr>
          <a:xfrm>
            <a:off x="6466057"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9" name="Google Shape;779;p19"/>
          <p:cNvSpPr/>
          <p:nvPr/>
        </p:nvSpPr>
        <p:spPr>
          <a:xfrm>
            <a:off x="6775631"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80" name="Google Shape;780;p19"/>
          <p:cNvSpPr/>
          <p:nvPr/>
        </p:nvSpPr>
        <p:spPr>
          <a:xfrm>
            <a:off x="7043486"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81" name="Google Shape;781;p19"/>
          <p:cNvSpPr/>
          <p:nvPr/>
        </p:nvSpPr>
        <p:spPr>
          <a:xfrm>
            <a:off x="7353845"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82" name="Google Shape;782;p19"/>
          <p:cNvSpPr/>
          <p:nvPr/>
        </p:nvSpPr>
        <p:spPr>
          <a:xfrm>
            <a:off x="7663419"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83" name="Google Shape;783;p19"/>
          <p:cNvSpPr/>
          <p:nvPr/>
        </p:nvSpPr>
        <p:spPr>
          <a:xfrm>
            <a:off x="7931274" y="994377"/>
            <a:ext cx="267855" cy="233085"/>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84" name="Google Shape;784;p19"/>
          <p:cNvSpPr/>
          <p:nvPr/>
        </p:nvSpPr>
        <p:spPr>
          <a:xfrm>
            <a:off x="65406" y="1695258"/>
            <a:ext cx="435221" cy="332511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chemeClr val="lt1"/>
                </a:solidFill>
                <a:latin typeface="Century Gothic"/>
                <a:ea typeface="Century Gothic"/>
                <a:cs typeface="Century Gothic"/>
                <a:sym typeface="Century Gothic"/>
              </a:rPr>
              <a:t>ヒトシステム</a:t>
            </a:r>
            <a:endParaRPr sz="1400" b="0" i="0" u="none" strike="noStrike" cap="none">
              <a:solidFill>
                <a:srgbClr val="000000"/>
              </a:solidFill>
              <a:latin typeface="Arial"/>
              <a:ea typeface="Arial"/>
              <a:cs typeface="Arial"/>
              <a:sym typeface="Arial"/>
            </a:endParaRPr>
          </a:p>
        </p:txBody>
      </p:sp>
      <p:sp>
        <p:nvSpPr>
          <p:cNvPr id="785" name="Google Shape;785;p19"/>
          <p:cNvSpPr/>
          <p:nvPr/>
        </p:nvSpPr>
        <p:spPr>
          <a:xfrm rot="5400000">
            <a:off x="4347388" y="1405673"/>
            <a:ext cx="695101" cy="452717"/>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786" name="Google Shape;786;p19"/>
          <p:cNvPicPr preferRelativeResize="0"/>
          <p:nvPr/>
        </p:nvPicPr>
        <p:blipFill rotWithShape="1">
          <a:blip r:embed="rId6">
            <a:alphaModFix/>
          </a:blip>
          <a:srcRect/>
          <a:stretch/>
        </p:blipFill>
        <p:spPr>
          <a:xfrm flipH="1">
            <a:off x="943545" y="4373963"/>
            <a:ext cx="589784" cy="589784"/>
          </a:xfrm>
          <a:prstGeom prst="rect">
            <a:avLst/>
          </a:prstGeom>
          <a:noFill/>
          <a:ln>
            <a:noFill/>
          </a:ln>
        </p:spPr>
      </p:pic>
      <p:sp>
        <p:nvSpPr>
          <p:cNvPr id="787" name="Google Shape;787;p19"/>
          <p:cNvSpPr/>
          <p:nvPr/>
        </p:nvSpPr>
        <p:spPr>
          <a:xfrm>
            <a:off x="211128" y="5473087"/>
            <a:ext cx="4157019" cy="132674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ja-JP" sz="1500" b="1" i="0" u="none" strike="noStrike" cap="none">
                <a:solidFill>
                  <a:schemeClr val="dk1"/>
                </a:solidFill>
                <a:latin typeface="Century Gothic"/>
                <a:ea typeface="Century Gothic"/>
                <a:cs typeface="Century Gothic"/>
                <a:sym typeface="Century Gothic"/>
              </a:rPr>
              <a:t>ヒトシステムを正確かつ深く捉えることで同じ薬でも効能をより発揮させ、副作用をより抑えることを可能にする。</a:t>
            </a:r>
            <a:endParaRPr sz="1500" b="1" i="0" u="none" strike="noStrike" cap="none">
              <a:solidFill>
                <a:schemeClr val="dk1"/>
              </a:solidFill>
              <a:latin typeface="Century Gothic"/>
              <a:ea typeface="Century Gothic"/>
              <a:cs typeface="Century Gothic"/>
              <a:sym typeface="Century Gothic"/>
            </a:endParaRPr>
          </a:p>
        </p:txBody>
      </p:sp>
      <p:sp>
        <p:nvSpPr>
          <p:cNvPr id="788" name="Google Shape;788;p19"/>
          <p:cNvSpPr/>
          <p:nvPr/>
        </p:nvSpPr>
        <p:spPr>
          <a:xfrm>
            <a:off x="4846037" y="5473087"/>
            <a:ext cx="4014693" cy="132674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ja-JP" sz="1500" b="1" i="0" u="none" strike="noStrike" cap="none" dirty="0">
                <a:solidFill>
                  <a:schemeClr val="tx1"/>
                </a:solidFill>
                <a:latin typeface="Century Gothic"/>
                <a:ea typeface="Century Gothic"/>
                <a:cs typeface="Century Gothic"/>
                <a:sym typeface="Century Gothic"/>
              </a:rPr>
              <a:t>病理に深く関与するヒトの</a:t>
            </a:r>
            <a:r>
              <a:rPr lang="ja-JP" altLang="en-US" sz="1500" b="1" i="0" u="none" strike="noStrike" cap="none" dirty="0">
                <a:solidFill>
                  <a:schemeClr val="tx1"/>
                </a:solidFill>
                <a:latin typeface="Century Gothic"/>
                <a:ea typeface="Century Gothic"/>
                <a:cs typeface="Century Gothic"/>
                <a:sym typeface="Century Gothic"/>
              </a:rPr>
              <a:t>睡眠や概日リズム</a:t>
            </a:r>
            <a:r>
              <a:rPr lang="ja-JP" sz="1500" b="1" i="0" u="none" strike="noStrike" cap="none" dirty="0">
                <a:solidFill>
                  <a:schemeClr val="tx1"/>
                </a:solidFill>
                <a:latin typeface="Century Gothic"/>
                <a:ea typeface="Century Gothic"/>
                <a:cs typeface="Century Gothic"/>
                <a:sym typeface="Century Gothic"/>
              </a:rPr>
              <a:t>の観測とその制御を通じて新規機序の薬剤開発（</a:t>
            </a:r>
            <a:r>
              <a:rPr lang="ja-JP" altLang="en-US" sz="1500" b="1" dirty="0">
                <a:solidFill>
                  <a:schemeClr val="tx1"/>
                </a:solidFill>
                <a:latin typeface="Century Gothic"/>
                <a:ea typeface="Century Gothic"/>
                <a:cs typeface="Century Gothic"/>
                <a:sym typeface="Century Gothic"/>
              </a:rPr>
              <a:t>創薬</a:t>
            </a:r>
            <a:r>
              <a:rPr lang="en-US" altLang="ja-JP" sz="1500" b="1" dirty="0">
                <a:solidFill>
                  <a:schemeClr val="tx1"/>
                </a:solidFill>
                <a:latin typeface="Century Gothic"/>
                <a:ea typeface="Century Gothic"/>
                <a:cs typeface="Century Gothic"/>
                <a:sym typeface="Century Gothic"/>
              </a:rPr>
              <a:t>/</a:t>
            </a:r>
            <a:r>
              <a:rPr lang="ja-JP" altLang="en-US" sz="1500" b="1" dirty="0">
                <a:solidFill>
                  <a:schemeClr val="tx1"/>
                </a:solidFill>
                <a:latin typeface="Century Gothic"/>
                <a:ea typeface="Century Gothic"/>
                <a:cs typeface="Century Gothic"/>
                <a:sym typeface="Century Gothic"/>
              </a:rPr>
              <a:t>治験</a:t>
            </a:r>
            <a:r>
              <a:rPr lang="ja-JP" sz="1500" b="1" i="0" u="none" strike="noStrike" cap="none" dirty="0">
                <a:solidFill>
                  <a:schemeClr val="tx1"/>
                </a:solidFill>
                <a:latin typeface="Century Gothic"/>
                <a:ea typeface="Century Gothic"/>
                <a:cs typeface="Century Gothic"/>
                <a:sym typeface="Century Gothic"/>
              </a:rPr>
              <a:t>）</a:t>
            </a:r>
            <a:r>
              <a:rPr lang="ja-JP" altLang="en-US" sz="1500" b="1" i="0" u="none" strike="noStrike" cap="none" dirty="0">
                <a:solidFill>
                  <a:schemeClr val="tx1"/>
                </a:solidFill>
                <a:latin typeface="Century Gothic"/>
                <a:ea typeface="Century Gothic"/>
                <a:cs typeface="Century Gothic"/>
                <a:sym typeface="Century Gothic"/>
              </a:rPr>
              <a:t>や新たな効能追加</a:t>
            </a:r>
            <a:r>
              <a:rPr lang="ja-JP" sz="1500" b="1" i="0" u="none" strike="noStrike" cap="none" dirty="0">
                <a:solidFill>
                  <a:schemeClr val="tx1"/>
                </a:solidFill>
                <a:latin typeface="Century Gothic"/>
                <a:ea typeface="Century Gothic"/>
                <a:cs typeface="Century Gothic"/>
                <a:sym typeface="Century Gothic"/>
              </a:rPr>
              <a:t>を加速する。</a:t>
            </a:r>
            <a:endParaRPr sz="1500" b="1" i="0" u="none" strike="noStrike" cap="none" dirty="0">
              <a:solidFill>
                <a:schemeClr val="tx1"/>
              </a:solidFill>
              <a:latin typeface="Century Gothic"/>
              <a:ea typeface="Century Gothic"/>
              <a:cs typeface="Century Gothic"/>
              <a:sym typeface="Century Gothic"/>
            </a:endParaRPr>
          </a:p>
        </p:txBody>
      </p:sp>
      <p:sp>
        <p:nvSpPr>
          <p:cNvPr id="789" name="Google Shape;789;p19"/>
          <p:cNvSpPr/>
          <p:nvPr/>
        </p:nvSpPr>
        <p:spPr>
          <a:xfrm rot="7204869">
            <a:off x="2203337" y="4754948"/>
            <a:ext cx="534205" cy="865737"/>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90" name="Google Shape;790;p19"/>
          <p:cNvSpPr/>
          <p:nvPr/>
        </p:nvSpPr>
        <p:spPr>
          <a:xfrm rot="4225462">
            <a:off x="7613085" y="4742331"/>
            <a:ext cx="534205" cy="865737"/>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91" name="Google Shape;791;p19"/>
          <p:cNvSpPr txBox="1"/>
          <p:nvPr/>
        </p:nvSpPr>
        <p:spPr>
          <a:xfrm>
            <a:off x="227080" y="5098271"/>
            <a:ext cx="628956" cy="33851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altLang="en-US" sz="1600" b="0" i="0" u="none" strike="noStrike" cap="none" dirty="0">
                <a:solidFill>
                  <a:schemeClr val="dk1"/>
                </a:solidFill>
                <a:latin typeface="Meiryo"/>
                <a:ea typeface="Meiryo"/>
                <a:cs typeface="Meiryo"/>
                <a:sym typeface="Meiryo"/>
              </a:rPr>
              <a:t>育薬</a:t>
            </a:r>
            <a:endParaRPr sz="1600" b="0" i="0" u="none" strike="noStrike" cap="none" dirty="0">
              <a:solidFill>
                <a:schemeClr val="dk1"/>
              </a:solidFill>
              <a:latin typeface="Meiryo"/>
              <a:ea typeface="Meiryo"/>
              <a:cs typeface="Meiryo"/>
              <a:sym typeface="Meiryo"/>
            </a:endParaRPr>
          </a:p>
        </p:txBody>
      </p:sp>
      <p:sp>
        <p:nvSpPr>
          <p:cNvPr id="792" name="Google Shape;792;p19"/>
          <p:cNvSpPr txBox="1"/>
          <p:nvPr/>
        </p:nvSpPr>
        <p:spPr>
          <a:xfrm>
            <a:off x="4845717" y="5098271"/>
            <a:ext cx="2508127" cy="33851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altLang="en-US" sz="1600" b="0" i="0" u="none" strike="noStrike" cap="none" dirty="0">
                <a:solidFill>
                  <a:schemeClr val="dk1"/>
                </a:solidFill>
                <a:latin typeface="Meiryo"/>
                <a:ea typeface="Meiryo"/>
                <a:cs typeface="Meiryo"/>
                <a:sym typeface="Meiryo"/>
              </a:rPr>
              <a:t>創薬・治験・適応拡大</a:t>
            </a:r>
            <a:endParaRPr sz="1600" b="0" i="0" u="none" strike="noStrike" cap="none" dirty="0">
              <a:solidFill>
                <a:schemeClr val="dk1"/>
              </a:solidFill>
              <a:latin typeface="Meiryo"/>
              <a:ea typeface="Meiryo"/>
              <a:cs typeface="Meiryo"/>
              <a:sym typeface="Meiryo"/>
            </a:endParaRPr>
          </a:p>
        </p:txBody>
      </p:sp>
      <p:sp>
        <p:nvSpPr>
          <p:cNvPr id="3" name="スライド番号プレースホルダー 2">
            <a:extLst>
              <a:ext uri="{FF2B5EF4-FFF2-40B4-BE49-F238E27FC236}">
                <a16:creationId xmlns:a16="http://schemas.microsoft.com/office/drawing/2014/main" id="{CF74FFD0-F664-429F-A91A-49EA84BCF8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13</a:t>
            </a:fld>
            <a:endParaRPr lang="ja-JP" altLang="en-US"/>
          </a:p>
        </p:txBody>
      </p:sp>
    </p:spTree>
    <p:extLst>
      <p:ext uri="{BB962C8B-B14F-4D97-AF65-F5344CB8AC3E}">
        <p14:creationId xmlns:p14="http://schemas.microsoft.com/office/powerpoint/2010/main" val="174358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20"/>
          <p:cNvSpPr txBox="1"/>
          <p:nvPr/>
        </p:nvSpPr>
        <p:spPr>
          <a:xfrm>
            <a:off x="65406" y="78078"/>
            <a:ext cx="767541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dirty="0">
                <a:solidFill>
                  <a:schemeClr val="dk1"/>
                </a:solidFill>
                <a:latin typeface="Century Gothic"/>
                <a:ea typeface="Century Gothic"/>
                <a:cs typeface="Century Gothic"/>
                <a:sym typeface="Century Gothic"/>
              </a:rPr>
              <a:t>デジタル治験への挑戦</a:t>
            </a:r>
            <a:endParaRPr sz="1800" b="1" i="0" u="none" strike="noStrike" cap="none" dirty="0">
              <a:solidFill>
                <a:schemeClr val="dk1"/>
              </a:solidFill>
              <a:latin typeface="Century Gothic"/>
              <a:ea typeface="Century Gothic"/>
              <a:cs typeface="Century Gothic"/>
              <a:sym typeface="Century Gothic"/>
            </a:endParaRPr>
          </a:p>
        </p:txBody>
      </p:sp>
      <p:sp>
        <p:nvSpPr>
          <p:cNvPr id="799" name="Google Shape;799;p20"/>
          <p:cNvSpPr txBox="1"/>
          <p:nvPr/>
        </p:nvSpPr>
        <p:spPr>
          <a:xfrm>
            <a:off x="97358" y="719863"/>
            <a:ext cx="407667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Century Gothic"/>
                <a:ea typeface="Century Gothic"/>
                <a:cs typeface="Century Gothic"/>
                <a:sym typeface="Century Gothic"/>
              </a:rPr>
              <a:t>従来の臨床試験（全て病院施設内）</a:t>
            </a:r>
            <a:endParaRPr sz="1400" b="0" i="0" u="none" strike="noStrike" cap="none">
              <a:solidFill>
                <a:srgbClr val="000000"/>
              </a:solidFill>
              <a:latin typeface="Arial"/>
              <a:ea typeface="Arial"/>
              <a:cs typeface="Arial"/>
              <a:sym typeface="Arial"/>
            </a:endParaRPr>
          </a:p>
        </p:txBody>
      </p:sp>
      <p:sp>
        <p:nvSpPr>
          <p:cNvPr id="800" name="Google Shape;800;p20"/>
          <p:cNvSpPr/>
          <p:nvPr/>
        </p:nvSpPr>
        <p:spPr>
          <a:xfrm rot="5400000">
            <a:off x="1695555" y="1169242"/>
            <a:ext cx="798946" cy="46166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Century Gothic"/>
                <a:ea typeface="Century Gothic"/>
                <a:cs typeface="Century Gothic"/>
                <a:sym typeface="Century Gothic"/>
              </a:rPr>
              <a:t>説明</a:t>
            </a:r>
            <a:endParaRPr sz="1400" b="0" i="0" u="none" strike="noStrike" cap="none">
              <a:solidFill>
                <a:srgbClr val="000000"/>
              </a:solidFill>
              <a:latin typeface="Arial"/>
              <a:ea typeface="Arial"/>
              <a:cs typeface="Arial"/>
              <a:sym typeface="Arial"/>
            </a:endParaRPr>
          </a:p>
        </p:txBody>
      </p:sp>
      <p:sp>
        <p:nvSpPr>
          <p:cNvPr id="801" name="Google Shape;801;p20"/>
          <p:cNvSpPr/>
          <p:nvPr/>
        </p:nvSpPr>
        <p:spPr>
          <a:xfrm rot="5400000">
            <a:off x="2587920" y="1169242"/>
            <a:ext cx="798946" cy="46166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Century Gothic"/>
                <a:ea typeface="Century Gothic"/>
                <a:cs typeface="Century Gothic"/>
                <a:sym typeface="Century Gothic"/>
              </a:rPr>
              <a:t>同意</a:t>
            </a:r>
            <a:endParaRPr sz="1400" b="0" i="0" u="none" strike="noStrike" cap="none">
              <a:solidFill>
                <a:srgbClr val="000000"/>
              </a:solidFill>
              <a:latin typeface="Arial"/>
              <a:ea typeface="Arial"/>
              <a:cs typeface="Arial"/>
              <a:sym typeface="Arial"/>
            </a:endParaRPr>
          </a:p>
        </p:txBody>
      </p:sp>
      <p:sp>
        <p:nvSpPr>
          <p:cNvPr id="802" name="Google Shape;802;p20"/>
          <p:cNvSpPr/>
          <p:nvPr/>
        </p:nvSpPr>
        <p:spPr>
          <a:xfrm rot="5400000">
            <a:off x="3469632" y="1169242"/>
            <a:ext cx="798946" cy="46166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Century Gothic"/>
                <a:ea typeface="Century Gothic"/>
                <a:cs typeface="Century Gothic"/>
                <a:sym typeface="Century Gothic"/>
              </a:rPr>
              <a:t>組み入れ</a:t>
            </a:r>
            <a:endParaRPr sz="1400" b="0" i="0" u="none" strike="noStrike" cap="none">
              <a:solidFill>
                <a:srgbClr val="000000"/>
              </a:solidFill>
              <a:latin typeface="Arial"/>
              <a:ea typeface="Arial"/>
              <a:cs typeface="Arial"/>
              <a:sym typeface="Arial"/>
            </a:endParaRPr>
          </a:p>
        </p:txBody>
      </p:sp>
      <p:sp>
        <p:nvSpPr>
          <p:cNvPr id="803" name="Google Shape;803;p20"/>
          <p:cNvSpPr/>
          <p:nvPr/>
        </p:nvSpPr>
        <p:spPr>
          <a:xfrm rot="5400000">
            <a:off x="4425107" y="1169242"/>
            <a:ext cx="798946" cy="46166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Century Gothic"/>
                <a:ea typeface="Century Gothic"/>
                <a:cs typeface="Century Gothic"/>
                <a:sym typeface="Century Gothic"/>
              </a:rPr>
              <a:t>投与開始</a:t>
            </a:r>
            <a:endParaRPr sz="1400" b="0" i="0" u="none" strike="noStrike" cap="none">
              <a:solidFill>
                <a:srgbClr val="000000"/>
              </a:solidFill>
              <a:latin typeface="Arial"/>
              <a:ea typeface="Arial"/>
              <a:cs typeface="Arial"/>
              <a:sym typeface="Arial"/>
            </a:endParaRPr>
          </a:p>
        </p:txBody>
      </p:sp>
      <p:sp>
        <p:nvSpPr>
          <p:cNvPr id="804" name="Google Shape;804;p20"/>
          <p:cNvSpPr/>
          <p:nvPr/>
        </p:nvSpPr>
        <p:spPr>
          <a:xfrm>
            <a:off x="2390651" y="1250032"/>
            <a:ext cx="309169" cy="369332"/>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Century Gothic"/>
              <a:ea typeface="Century Gothic"/>
              <a:cs typeface="Century Gothic"/>
              <a:sym typeface="Century Gothic"/>
            </a:endParaRPr>
          </a:p>
        </p:txBody>
      </p:sp>
      <p:sp>
        <p:nvSpPr>
          <p:cNvPr id="805" name="Google Shape;805;p20"/>
          <p:cNvSpPr/>
          <p:nvPr/>
        </p:nvSpPr>
        <p:spPr>
          <a:xfrm>
            <a:off x="3275645" y="1250032"/>
            <a:ext cx="309169" cy="369332"/>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Century Gothic"/>
              <a:ea typeface="Century Gothic"/>
              <a:cs typeface="Century Gothic"/>
              <a:sym typeface="Century Gothic"/>
            </a:endParaRPr>
          </a:p>
        </p:txBody>
      </p:sp>
      <p:sp>
        <p:nvSpPr>
          <p:cNvPr id="806" name="Google Shape;806;p20"/>
          <p:cNvSpPr/>
          <p:nvPr/>
        </p:nvSpPr>
        <p:spPr>
          <a:xfrm>
            <a:off x="4191910" y="1250032"/>
            <a:ext cx="309169" cy="369332"/>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Century Gothic"/>
              <a:ea typeface="Century Gothic"/>
              <a:cs typeface="Century Gothic"/>
              <a:sym typeface="Century Gothic"/>
            </a:endParaRPr>
          </a:p>
        </p:txBody>
      </p:sp>
      <p:sp>
        <p:nvSpPr>
          <p:cNvPr id="807" name="Google Shape;807;p20"/>
          <p:cNvSpPr/>
          <p:nvPr/>
        </p:nvSpPr>
        <p:spPr>
          <a:xfrm rot="5400000">
            <a:off x="5397266" y="1169242"/>
            <a:ext cx="798946" cy="46166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Century Gothic"/>
                <a:ea typeface="Century Gothic"/>
                <a:cs typeface="Century Gothic"/>
                <a:sym typeface="Century Gothic"/>
              </a:rPr>
              <a:t>通院</a:t>
            </a:r>
            <a:endParaRPr sz="1400" b="0" i="0" u="none" strike="noStrike" cap="none">
              <a:solidFill>
                <a:srgbClr val="000000"/>
              </a:solidFill>
              <a:latin typeface="Arial"/>
              <a:ea typeface="Arial"/>
              <a:cs typeface="Arial"/>
              <a:sym typeface="Arial"/>
            </a:endParaRPr>
          </a:p>
        </p:txBody>
      </p:sp>
      <p:sp>
        <p:nvSpPr>
          <p:cNvPr id="808" name="Google Shape;808;p20"/>
          <p:cNvSpPr/>
          <p:nvPr/>
        </p:nvSpPr>
        <p:spPr>
          <a:xfrm rot="5400000">
            <a:off x="6356095" y="1169242"/>
            <a:ext cx="798946" cy="46166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Century Gothic"/>
                <a:ea typeface="Century Gothic"/>
                <a:cs typeface="Century Gothic"/>
                <a:sym typeface="Century Gothic"/>
              </a:rPr>
              <a:t>通院</a:t>
            </a:r>
            <a:endParaRPr sz="1400" b="0" i="0" u="none" strike="noStrike" cap="none">
              <a:solidFill>
                <a:srgbClr val="000000"/>
              </a:solidFill>
              <a:latin typeface="Arial"/>
              <a:ea typeface="Arial"/>
              <a:cs typeface="Arial"/>
              <a:sym typeface="Arial"/>
            </a:endParaRPr>
          </a:p>
        </p:txBody>
      </p:sp>
      <p:sp>
        <p:nvSpPr>
          <p:cNvPr id="809" name="Google Shape;809;p20"/>
          <p:cNvSpPr/>
          <p:nvPr/>
        </p:nvSpPr>
        <p:spPr>
          <a:xfrm rot="5400000">
            <a:off x="7355638" y="1169242"/>
            <a:ext cx="798946" cy="46166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Century Gothic"/>
                <a:ea typeface="Century Gothic"/>
                <a:cs typeface="Century Gothic"/>
                <a:sym typeface="Century Gothic"/>
              </a:rPr>
              <a:t>通院</a:t>
            </a:r>
            <a:endParaRPr sz="1400" b="0" i="0" u="none" strike="noStrike" cap="none">
              <a:solidFill>
                <a:srgbClr val="000000"/>
              </a:solidFill>
              <a:latin typeface="Arial"/>
              <a:ea typeface="Arial"/>
              <a:cs typeface="Arial"/>
              <a:sym typeface="Arial"/>
            </a:endParaRPr>
          </a:p>
        </p:txBody>
      </p:sp>
      <p:sp>
        <p:nvSpPr>
          <p:cNvPr id="810" name="Google Shape;810;p20"/>
          <p:cNvSpPr/>
          <p:nvPr/>
        </p:nvSpPr>
        <p:spPr>
          <a:xfrm>
            <a:off x="5199996" y="1250032"/>
            <a:ext cx="309169" cy="369332"/>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Century Gothic"/>
              <a:ea typeface="Century Gothic"/>
              <a:cs typeface="Century Gothic"/>
              <a:sym typeface="Century Gothic"/>
            </a:endParaRPr>
          </a:p>
        </p:txBody>
      </p:sp>
      <p:sp>
        <p:nvSpPr>
          <p:cNvPr id="811" name="Google Shape;811;p20"/>
          <p:cNvSpPr/>
          <p:nvPr/>
        </p:nvSpPr>
        <p:spPr>
          <a:xfrm>
            <a:off x="6151092" y="1250032"/>
            <a:ext cx="309169" cy="369332"/>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Century Gothic"/>
              <a:ea typeface="Century Gothic"/>
              <a:cs typeface="Century Gothic"/>
              <a:sym typeface="Century Gothic"/>
            </a:endParaRPr>
          </a:p>
        </p:txBody>
      </p:sp>
      <p:sp>
        <p:nvSpPr>
          <p:cNvPr id="812" name="Google Shape;812;p20"/>
          <p:cNvSpPr/>
          <p:nvPr/>
        </p:nvSpPr>
        <p:spPr>
          <a:xfrm>
            <a:off x="7122442" y="1250032"/>
            <a:ext cx="309169" cy="369332"/>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Century Gothic"/>
              <a:ea typeface="Century Gothic"/>
              <a:cs typeface="Century Gothic"/>
              <a:sym typeface="Century Gothic"/>
            </a:endParaRPr>
          </a:p>
        </p:txBody>
      </p:sp>
      <p:sp>
        <p:nvSpPr>
          <p:cNvPr id="813" name="Google Shape;813;p20"/>
          <p:cNvSpPr/>
          <p:nvPr/>
        </p:nvSpPr>
        <p:spPr>
          <a:xfrm rot="5400000">
            <a:off x="8348217" y="1169242"/>
            <a:ext cx="798946" cy="46166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Century Gothic"/>
                <a:ea typeface="Century Gothic"/>
                <a:cs typeface="Century Gothic"/>
                <a:sym typeface="Century Gothic"/>
              </a:rPr>
              <a:t>完了</a:t>
            </a:r>
            <a:endParaRPr sz="1400" b="0" i="0" u="none" strike="noStrike" cap="none">
              <a:solidFill>
                <a:srgbClr val="000000"/>
              </a:solidFill>
              <a:latin typeface="Arial"/>
              <a:ea typeface="Arial"/>
              <a:cs typeface="Arial"/>
              <a:sym typeface="Arial"/>
            </a:endParaRPr>
          </a:p>
        </p:txBody>
      </p:sp>
      <p:sp>
        <p:nvSpPr>
          <p:cNvPr id="814" name="Google Shape;814;p20"/>
          <p:cNvSpPr/>
          <p:nvPr/>
        </p:nvSpPr>
        <p:spPr>
          <a:xfrm>
            <a:off x="8115021" y="1250032"/>
            <a:ext cx="309169" cy="369332"/>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Century Gothic"/>
              <a:ea typeface="Century Gothic"/>
              <a:cs typeface="Century Gothic"/>
              <a:sym typeface="Century Gothic"/>
            </a:endParaRPr>
          </a:p>
        </p:txBody>
      </p:sp>
      <p:sp>
        <p:nvSpPr>
          <p:cNvPr id="815" name="Google Shape;815;p20"/>
          <p:cNvSpPr/>
          <p:nvPr/>
        </p:nvSpPr>
        <p:spPr>
          <a:xfrm rot="-5400000">
            <a:off x="6636989" y="490679"/>
            <a:ext cx="270914" cy="2685155"/>
          </a:xfrm>
          <a:prstGeom prst="leftBrace">
            <a:avLst>
              <a:gd name="adj1" fmla="val 8333"/>
              <a:gd name="adj2" fmla="val 50000"/>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816" name="Google Shape;816;p20"/>
          <p:cNvSpPr txBox="1"/>
          <p:nvPr/>
        </p:nvSpPr>
        <p:spPr>
          <a:xfrm>
            <a:off x="5571044" y="1945087"/>
            <a:ext cx="3402261"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Century Gothic"/>
                <a:ea typeface="Century Gothic"/>
                <a:cs typeface="Century Gothic"/>
                <a:sym typeface="Century Gothic"/>
              </a:rPr>
              <a:t>・院内での検査・測定の実施</a:t>
            </a:r>
            <a:endParaRPr sz="10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Century Gothic"/>
                <a:ea typeface="Century Gothic"/>
                <a:cs typeface="Century Gothic"/>
                <a:sym typeface="Century Gothic"/>
              </a:rPr>
              <a:t>・院内での投薬・処方</a:t>
            </a:r>
            <a:endParaRPr sz="10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Century Gothic"/>
                <a:ea typeface="Century Gothic"/>
                <a:cs typeface="Century Gothic"/>
                <a:sym typeface="Century Gothic"/>
              </a:rPr>
              <a:t>・カルテレビュー/有効性研究/除外条件の設定と実行</a:t>
            </a:r>
            <a:endParaRPr sz="1000" b="0" i="0" u="none" strike="noStrike" cap="none">
              <a:solidFill>
                <a:schemeClr val="dk1"/>
              </a:solidFill>
              <a:latin typeface="Century Gothic"/>
              <a:ea typeface="Century Gothic"/>
              <a:cs typeface="Century Gothic"/>
              <a:sym typeface="Century Gothic"/>
            </a:endParaRPr>
          </a:p>
        </p:txBody>
      </p:sp>
      <p:sp>
        <p:nvSpPr>
          <p:cNvPr id="817" name="Google Shape;817;p20"/>
          <p:cNvSpPr txBox="1"/>
          <p:nvPr/>
        </p:nvSpPr>
        <p:spPr>
          <a:xfrm>
            <a:off x="115707" y="2872702"/>
            <a:ext cx="44196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Century Gothic"/>
                <a:ea typeface="Century Gothic"/>
                <a:cs typeface="Century Gothic"/>
                <a:sym typeface="Century Gothic"/>
              </a:rPr>
              <a:t>これからの臨床試験（在宅/日常）</a:t>
            </a:r>
            <a:endParaRPr sz="1400" b="0" i="0" u="none" strike="noStrike" cap="none">
              <a:solidFill>
                <a:srgbClr val="000000"/>
              </a:solidFill>
              <a:latin typeface="Arial"/>
              <a:ea typeface="Arial"/>
              <a:cs typeface="Arial"/>
              <a:sym typeface="Arial"/>
            </a:endParaRPr>
          </a:p>
        </p:txBody>
      </p:sp>
      <p:sp>
        <p:nvSpPr>
          <p:cNvPr id="818" name="Google Shape;818;p20"/>
          <p:cNvSpPr txBox="1"/>
          <p:nvPr/>
        </p:nvSpPr>
        <p:spPr>
          <a:xfrm>
            <a:off x="1738381" y="3645489"/>
            <a:ext cx="1126991"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a:solidFill>
                  <a:schemeClr val="dk1"/>
                </a:solidFill>
                <a:latin typeface="Century Gothic"/>
                <a:ea typeface="Century Gothic"/>
                <a:cs typeface="Century Gothic"/>
                <a:sym typeface="Century Gothic"/>
              </a:rPr>
              <a:t>在宅患者</a:t>
            </a:r>
            <a:endParaRPr sz="1400" b="0" i="0" u="none" strike="noStrike" cap="none">
              <a:solidFill>
                <a:srgbClr val="000000"/>
              </a:solidFill>
              <a:latin typeface="Arial"/>
              <a:ea typeface="Arial"/>
              <a:cs typeface="Arial"/>
              <a:sym typeface="Arial"/>
            </a:endParaRPr>
          </a:p>
        </p:txBody>
      </p:sp>
      <p:grpSp>
        <p:nvGrpSpPr>
          <p:cNvPr id="819" name="Google Shape;819;p20"/>
          <p:cNvGrpSpPr/>
          <p:nvPr/>
        </p:nvGrpSpPr>
        <p:grpSpPr>
          <a:xfrm>
            <a:off x="2947710" y="3176316"/>
            <a:ext cx="1368417" cy="1145786"/>
            <a:chOff x="3016687" y="3341666"/>
            <a:chExt cx="1368417" cy="1145786"/>
          </a:xfrm>
        </p:grpSpPr>
        <p:pic>
          <p:nvPicPr>
            <p:cNvPr id="820" name="Google Shape;820;p20"/>
            <p:cNvPicPr preferRelativeResize="0"/>
            <p:nvPr/>
          </p:nvPicPr>
          <p:blipFill rotWithShape="1">
            <a:blip r:embed="rId3">
              <a:alphaModFix/>
            </a:blip>
            <a:srcRect/>
            <a:stretch/>
          </p:blipFill>
          <p:spPr>
            <a:xfrm>
              <a:off x="3339767" y="3675171"/>
              <a:ext cx="715292" cy="812281"/>
            </a:xfrm>
            <a:prstGeom prst="rect">
              <a:avLst/>
            </a:prstGeom>
            <a:noFill/>
            <a:ln>
              <a:noFill/>
            </a:ln>
          </p:spPr>
        </p:pic>
        <p:sp>
          <p:nvSpPr>
            <p:cNvPr id="821" name="Google Shape;821;p20"/>
            <p:cNvSpPr txBox="1"/>
            <p:nvPr/>
          </p:nvSpPr>
          <p:spPr>
            <a:xfrm>
              <a:off x="3016687" y="3341666"/>
              <a:ext cx="1368417"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a:solidFill>
                    <a:schemeClr val="dk1"/>
                  </a:solidFill>
                  <a:latin typeface="Century Gothic"/>
                  <a:ea typeface="Century Gothic"/>
                  <a:cs typeface="Century Gothic"/>
                  <a:sym typeface="Century Gothic"/>
                </a:rPr>
                <a:t>PHR/ePRO</a:t>
              </a:r>
              <a:endParaRPr sz="1200" b="1" i="0" u="none" strike="noStrike" cap="none">
                <a:solidFill>
                  <a:schemeClr val="dk1"/>
                </a:solidFill>
                <a:latin typeface="Century Gothic"/>
                <a:ea typeface="Century Gothic"/>
                <a:cs typeface="Century Gothic"/>
                <a:sym typeface="Century Gothic"/>
              </a:endParaRPr>
            </a:p>
          </p:txBody>
        </p:sp>
      </p:grpSp>
      <p:pic>
        <p:nvPicPr>
          <p:cNvPr id="822" name="Google Shape;822;p20"/>
          <p:cNvPicPr preferRelativeResize="0"/>
          <p:nvPr/>
        </p:nvPicPr>
        <p:blipFill rotWithShape="1">
          <a:blip r:embed="rId4">
            <a:alphaModFix/>
          </a:blip>
          <a:srcRect/>
          <a:stretch/>
        </p:blipFill>
        <p:spPr>
          <a:xfrm>
            <a:off x="3124159" y="4556257"/>
            <a:ext cx="885581" cy="792738"/>
          </a:xfrm>
          <a:prstGeom prst="rect">
            <a:avLst/>
          </a:prstGeom>
          <a:noFill/>
          <a:ln>
            <a:noFill/>
          </a:ln>
        </p:spPr>
      </p:pic>
      <p:pic>
        <p:nvPicPr>
          <p:cNvPr id="823" name="Google Shape;823;p20"/>
          <p:cNvPicPr preferRelativeResize="0"/>
          <p:nvPr/>
        </p:nvPicPr>
        <p:blipFill rotWithShape="1">
          <a:blip r:embed="rId4">
            <a:alphaModFix/>
          </a:blip>
          <a:srcRect/>
          <a:stretch/>
        </p:blipFill>
        <p:spPr>
          <a:xfrm>
            <a:off x="3124159" y="4469069"/>
            <a:ext cx="885581" cy="792738"/>
          </a:xfrm>
          <a:prstGeom prst="rect">
            <a:avLst/>
          </a:prstGeom>
          <a:noFill/>
          <a:ln>
            <a:noFill/>
          </a:ln>
        </p:spPr>
      </p:pic>
      <p:sp>
        <p:nvSpPr>
          <p:cNvPr id="824" name="Google Shape;824;p20"/>
          <p:cNvSpPr txBox="1"/>
          <p:nvPr/>
        </p:nvSpPr>
        <p:spPr>
          <a:xfrm>
            <a:off x="3168265" y="4239510"/>
            <a:ext cx="97045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ja-JP" sz="1000" b="1" i="0" u="none" strike="noStrike" cap="none">
                <a:solidFill>
                  <a:schemeClr val="dk1"/>
                </a:solidFill>
                <a:latin typeface="Century Gothic"/>
                <a:ea typeface="Century Gothic"/>
                <a:cs typeface="Century Gothic"/>
                <a:sym typeface="Century Gothic"/>
              </a:rPr>
              <a:t>IoT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ja-JP" sz="1000" b="1" i="0" u="none" strike="noStrike" cap="none">
                <a:solidFill>
                  <a:schemeClr val="dk1"/>
                </a:solidFill>
                <a:latin typeface="Century Gothic"/>
                <a:ea typeface="Century Gothic"/>
                <a:cs typeface="Century Gothic"/>
                <a:sym typeface="Century Gothic"/>
              </a:rPr>
              <a:t>デバイス</a:t>
            </a:r>
            <a:endParaRPr sz="1400" b="0" i="0" u="none" strike="noStrike" cap="none">
              <a:solidFill>
                <a:srgbClr val="000000"/>
              </a:solidFill>
              <a:latin typeface="Arial"/>
              <a:ea typeface="Arial"/>
              <a:cs typeface="Arial"/>
              <a:sym typeface="Arial"/>
            </a:endParaRPr>
          </a:p>
        </p:txBody>
      </p:sp>
      <p:sp>
        <p:nvSpPr>
          <p:cNvPr id="825" name="Google Shape;825;p20"/>
          <p:cNvSpPr/>
          <p:nvPr/>
        </p:nvSpPr>
        <p:spPr>
          <a:xfrm>
            <a:off x="93296" y="694727"/>
            <a:ext cx="8957408" cy="177305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26" name="Google Shape;826;p20"/>
          <p:cNvSpPr/>
          <p:nvPr/>
        </p:nvSpPr>
        <p:spPr>
          <a:xfrm>
            <a:off x="93296" y="2809827"/>
            <a:ext cx="8957408" cy="407020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27" name="Google Shape;827;p20"/>
          <p:cNvSpPr/>
          <p:nvPr/>
        </p:nvSpPr>
        <p:spPr>
          <a:xfrm rot="10800000">
            <a:off x="3066963" y="2539753"/>
            <a:ext cx="3010074" cy="173853"/>
          </a:xfrm>
          <a:prstGeom prst="triangle">
            <a:avLst>
              <a:gd name="adj"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828" name="Google Shape;828;p20"/>
          <p:cNvPicPr preferRelativeResize="0"/>
          <p:nvPr/>
        </p:nvPicPr>
        <p:blipFill rotWithShape="1">
          <a:blip r:embed="rId5">
            <a:alphaModFix/>
          </a:blip>
          <a:srcRect/>
          <a:stretch/>
        </p:blipFill>
        <p:spPr>
          <a:xfrm>
            <a:off x="1907106" y="3888766"/>
            <a:ext cx="811455" cy="659942"/>
          </a:xfrm>
          <a:prstGeom prst="rect">
            <a:avLst/>
          </a:prstGeom>
          <a:noFill/>
          <a:ln>
            <a:noFill/>
          </a:ln>
        </p:spPr>
      </p:pic>
      <p:sp>
        <p:nvSpPr>
          <p:cNvPr id="829" name="Google Shape;829;p20"/>
          <p:cNvSpPr/>
          <p:nvPr/>
        </p:nvSpPr>
        <p:spPr>
          <a:xfrm rot="-1396327">
            <a:off x="2932152" y="3603018"/>
            <a:ext cx="309169" cy="369332"/>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Century Gothic"/>
              <a:ea typeface="Century Gothic"/>
              <a:cs typeface="Century Gothic"/>
              <a:sym typeface="Century Gothic"/>
            </a:endParaRPr>
          </a:p>
        </p:txBody>
      </p:sp>
      <p:sp>
        <p:nvSpPr>
          <p:cNvPr id="830" name="Google Shape;830;p20"/>
          <p:cNvSpPr/>
          <p:nvPr/>
        </p:nvSpPr>
        <p:spPr>
          <a:xfrm rot="2535087">
            <a:off x="2928396" y="4390918"/>
            <a:ext cx="309169" cy="369332"/>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Century Gothic"/>
              <a:ea typeface="Century Gothic"/>
              <a:cs typeface="Century Gothic"/>
              <a:sym typeface="Century Gothic"/>
            </a:endParaRPr>
          </a:p>
        </p:txBody>
      </p:sp>
      <p:pic>
        <p:nvPicPr>
          <p:cNvPr id="831" name="Google Shape;831;p20"/>
          <p:cNvPicPr preferRelativeResize="0"/>
          <p:nvPr/>
        </p:nvPicPr>
        <p:blipFill rotWithShape="1">
          <a:blip r:embed="rId6">
            <a:alphaModFix/>
          </a:blip>
          <a:srcRect/>
          <a:stretch/>
        </p:blipFill>
        <p:spPr>
          <a:xfrm>
            <a:off x="607769" y="3451448"/>
            <a:ext cx="715292" cy="601496"/>
          </a:xfrm>
          <a:prstGeom prst="rect">
            <a:avLst/>
          </a:prstGeom>
          <a:noFill/>
          <a:ln>
            <a:noFill/>
          </a:ln>
        </p:spPr>
      </p:pic>
      <p:sp>
        <p:nvSpPr>
          <p:cNvPr id="832" name="Google Shape;832;p20"/>
          <p:cNvSpPr/>
          <p:nvPr/>
        </p:nvSpPr>
        <p:spPr>
          <a:xfrm rot="-1936752">
            <a:off x="1486367" y="4361866"/>
            <a:ext cx="309169" cy="369332"/>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Century Gothic"/>
              <a:ea typeface="Century Gothic"/>
              <a:cs typeface="Century Gothic"/>
              <a:sym typeface="Century Gothic"/>
            </a:endParaRPr>
          </a:p>
        </p:txBody>
      </p:sp>
      <p:sp>
        <p:nvSpPr>
          <p:cNvPr id="833" name="Google Shape;833;p20"/>
          <p:cNvSpPr txBox="1"/>
          <p:nvPr/>
        </p:nvSpPr>
        <p:spPr>
          <a:xfrm>
            <a:off x="383476" y="3220369"/>
            <a:ext cx="125747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chemeClr val="dk1"/>
                </a:solidFill>
                <a:latin typeface="Century Gothic"/>
                <a:ea typeface="Century Gothic"/>
                <a:cs typeface="Century Gothic"/>
                <a:sym typeface="Century Gothic"/>
              </a:rPr>
              <a:t>オンライン診療</a:t>
            </a:r>
            <a:endParaRPr sz="1400" b="0" i="0" u="none" strike="noStrike" cap="none">
              <a:solidFill>
                <a:srgbClr val="000000"/>
              </a:solidFill>
              <a:latin typeface="Arial"/>
              <a:ea typeface="Arial"/>
              <a:cs typeface="Arial"/>
              <a:sym typeface="Arial"/>
            </a:endParaRPr>
          </a:p>
        </p:txBody>
      </p:sp>
      <p:sp>
        <p:nvSpPr>
          <p:cNvPr id="834" name="Google Shape;834;p20"/>
          <p:cNvSpPr/>
          <p:nvPr/>
        </p:nvSpPr>
        <p:spPr>
          <a:xfrm>
            <a:off x="253249" y="5592421"/>
            <a:ext cx="8677967" cy="116546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35" name="Google Shape;835;p20"/>
          <p:cNvSpPr/>
          <p:nvPr/>
        </p:nvSpPr>
        <p:spPr>
          <a:xfrm>
            <a:off x="4260146" y="2915972"/>
            <a:ext cx="4685150" cy="257633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36" name="Google Shape;836;p20"/>
          <p:cNvSpPr/>
          <p:nvPr/>
        </p:nvSpPr>
        <p:spPr>
          <a:xfrm>
            <a:off x="4339310" y="3029692"/>
            <a:ext cx="4485135" cy="376068"/>
          </a:xfrm>
          <a:prstGeom prst="roundRect">
            <a:avLst>
              <a:gd name="adj" fmla="val 16667"/>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lt1"/>
                </a:solidFill>
                <a:latin typeface="Century Gothic"/>
                <a:ea typeface="Century Gothic"/>
                <a:cs typeface="Century Gothic"/>
                <a:sym typeface="Century Gothic"/>
              </a:rPr>
              <a:t>広がる技術とインフラ</a:t>
            </a:r>
            <a:endParaRPr sz="1400" b="0" i="0" u="none" strike="noStrike" cap="none">
              <a:solidFill>
                <a:srgbClr val="000000"/>
              </a:solidFill>
              <a:latin typeface="Arial"/>
              <a:ea typeface="Arial"/>
              <a:cs typeface="Arial"/>
              <a:sym typeface="Arial"/>
            </a:endParaRPr>
          </a:p>
        </p:txBody>
      </p:sp>
      <p:sp>
        <p:nvSpPr>
          <p:cNvPr id="837" name="Google Shape;837;p20"/>
          <p:cNvSpPr/>
          <p:nvPr/>
        </p:nvSpPr>
        <p:spPr>
          <a:xfrm>
            <a:off x="4397390" y="4523254"/>
            <a:ext cx="2182636" cy="9091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chemeClr val="dk1"/>
                </a:solidFill>
                <a:latin typeface="Century Gothic"/>
                <a:ea typeface="Century Gothic"/>
                <a:cs typeface="Century Gothic"/>
                <a:sym typeface="Century Gothic"/>
              </a:rPr>
              <a:t>②PHR/ePRO</a:t>
            </a:r>
            <a:endParaRPr sz="1200" b="1" i="0" u="none" strike="noStrike" cap="none">
              <a:solidFill>
                <a:schemeClr val="dk1"/>
              </a:solidFill>
              <a:latin typeface="Century Gothic"/>
              <a:ea typeface="Century Gothic"/>
              <a:cs typeface="Century Gothic"/>
              <a:sym typeface="Century Gothic"/>
            </a:endParaRPr>
          </a:p>
        </p:txBody>
      </p:sp>
      <p:sp>
        <p:nvSpPr>
          <p:cNvPr id="838" name="Google Shape;838;p20"/>
          <p:cNvSpPr/>
          <p:nvPr/>
        </p:nvSpPr>
        <p:spPr>
          <a:xfrm>
            <a:off x="4397390" y="3542277"/>
            <a:ext cx="2182636" cy="9091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chemeClr val="dk1"/>
                </a:solidFill>
                <a:latin typeface="Century Gothic"/>
                <a:ea typeface="Century Gothic"/>
                <a:cs typeface="Century Gothic"/>
                <a:sym typeface="Century Gothic"/>
              </a:rPr>
              <a:t>①IoTデバイス</a:t>
            </a:r>
            <a:endParaRPr sz="1400" b="0" i="0" u="none" strike="noStrike" cap="none">
              <a:solidFill>
                <a:srgbClr val="000000"/>
              </a:solidFill>
              <a:latin typeface="Arial"/>
              <a:ea typeface="Arial"/>
              <a:cs typeface="Arial"/>
              <a:sym typeface="Arial"/>
            </a:endParaRPr>
          </a:p>
        </p:txBody>
      </p:sp>
      <p:sp>
        <p:nvSpPr>
          <p:cNvPr id="839" name="Google Shape;839;p20"/>
          <p:cNvSpPr/>
          <p:nvPr/>
        </p:nvSpPr>
        <p:spPr>
          <a:xfrm>
            <a:off x="6641810" y="4523254"/>
            <a:ext cx="2182636" cy="9091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chemeClr val="dk1"/>
                </a:solidFill>
                <a:latin typeface="Century Gothic"/>
                <a:ea typeface="Century Gothic"/>
                <a:cs typeface="Century Gothic"/>
                <a:sym typeface="Century Gothic"/>
              </a:rPr>
              <a:t>④オンライン診療/薬の配送</a:t>
            </a:r>
            <a:endParaRPr sz="1400" b="0" i="0" u="none" strike="noStrike" cap="none">
              <a:solidFill>
                <a:srgbClr val="000000"/>
              </a:solidFill>
              <a:latin typeface="Arial"/>
              <a:ea typeface="Arial"/>
              <a:cs typeface="Arial"/>
              <a:sym typeface="Arial"/>
            </a:endParaRPr>
          </a:p>
        </p:txBody>
      </p:sp>
      <p:sp>
        <p:nvSpPr>
          <p:cNvPr id="840" name="Google Shape;840;p20"/>
          <p:cNvSpPr/>
          <p:nvPr/>
        </p:nvSpPr>
        <p:spPr>
          <a:xfrm>
            <a:off x="6641810" y="3542277"/>
            <a:ext cx="2182636" cy="9091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chemeClr val="dk1"/>
                </a:solidFill>
                <a:latin typeface="Century Gothic"/>
                <a:ea typeface="Century Gothic"/>
                <a:cs typeface="Century Gothic"/>
                <a:sym typeface="Century Gothic"/>
              </a:rPr>
              <a:t>③ブロックチェーン</a:t>
            </a:r>
            <a:endParaRPr sz="1400" b="0" i="0" u="none" strike="noStrike" cap="none">
              <a:solidFill>
                <a:srgbClr val="000000"/>
              </a:solidFill>
              <a:latin typeface="Arial"/>
              <a:ea typeface="Arial"/>
              <a:cs typeface="Arial"/>
              <a:sym typeface="Arial"/>
            </a:endParaRPr>
          </a:p>
        </p:txBody>
      </p:sp>
      <p:sp>
        <p:nvSpPr>
          <p:cNvPr id="841" name="Google Shape;841;p20"/>
          <p:cNvSpPr txBox="1"/>
          <p:nvPr/>
        </p:nvSpPr>
        <p:spPr>
          <a:xfrm>
            <a:off x="4535362" y="3791272"/>
            <a:ext cx="190530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Century Gothic"/>
                <a:ea typeface="Century Gothic"/>
                <a:cs typeface="Century Gothic"/>
                <a:sym typeface="Century Gothic"/>
              </a:rPr>
              <a:t>睡眠、体温、血糖値、血圧などのデータが家庭で精度高く常時取得が可能</a:t>
            </a:r>
            <a:endParaRPr sz="1400" b="0" i="0" u="none" strike="noStrike" cap="none">
              <a:solidFill>
                <a:srgbClr val="000000"/>
              </a:solidFill>
              <a:latin typeface="Arial"/>
              <a:ea typeface="Arial"/>
              <a:cs typeface="Arial"/>
              <a:sym typeface="Arial"/>
            </a:endParaRPr>
          </a:p>
        </p:txBody>
      </p:sp>
      <p:sp>
        <p:nvSpPr>
          <p:cNvPr id="842" name="Google Shape;842;p20"/>
          <p:cNvSpPr txBox="1"/>
          <p:nvPr/>
        </p:nvSpPr>
        <p:spPr>
          <a:xfrm>
            <a:off x="4535362" y="4771451"/>
            <a:ext cx="190530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Century Gothic"/>
                <a:ea typeface="Century Gothic"/>
                <a:cs typeface="Century Gothic"/>
                <a:sym typeface="Century Gothic"/>
              </a:rPr>
              <a:t>服薬状況、体調報告、薬剤評価などスマフォなどで可能</a:t>
            </a:r>
            <a:endParaRPr sz="1400" b="0" i="0" u="none" strike="noStrike" cap="none">
              <a:solidFill>
                <a:srgbClr val="000000"/>
              </a:solidFill>
              <a:latin typeface="Arial"/>
              <a:ea typeface="Arial"/>
              <a:cs typeface="Arial"/>
              <a:sym typeface="Arial"/>
            </a:endParaRPr>
          </a:p>
        </p:txBody>
      </p:sp>
      <p:sp>
        <p:nvSpPr>
          <p:cNvPr id="843" name="Google Shape;843;p20"/>
          <p:cNvSpPr txBox="1"/>
          <p:nvPr/>
        </p:nvSpPr>
        <p:spPr>
          <a:xfrm>
            <a:off x="6770786" y="3791272"/>
            <a:ext cx="190530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Century Gothic"/>
                <a:ea typeface="Century Gothic"/>
                <a:cs typeface="Century Gothic"/>
                <a:sym typeface="Century Gothic"/>
              </a:rPr>
              <a:t>データ改竄の防止や本人同意の真正性を担保することが可能</a:t>
            </a:r>
            <a:endParaRPr sz="1400" b="0" i="0" u="none" strike="noStrike" cap="none">
              <a:solidFill>
                <a:srgbClr val="000000"/>
              </a:solidFill>
              <a:latin typeface="Arial"/>
              <a:ea typeface="Arial"/>
              <a:cs typeface="Arial"/>
              <a:sym typeface="Arial"/>
            </a:endParaRPr>
          </a:p>
        </p:txBody>
      </p:sp>
      <p:sp>
        <p:nvSpPr>
          <p:cNvPr id="844" name="Google Shape;844;p20"/>
          <p:cNvSpPr txBox="1"/>
          <p:nvPr/>
        </p:nvSpPr>
        <p:spPr>
          <a:xfrm>
            <a:off x="6770786" y="4761348"/>
            <a:ext cx="190530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Century Gothic"/>
                <a:ea typeface="Century Gothic"/>
                <a:cs typeface="Century Gothic"/>
                <a:sym typeface="Century Gothic"/>
              </a:rPr>
              <a:t>通信の高速化/安定化/網羅率が高まる。配送網も通販を背景に網羅的に</a:t>
            </a:r>
            <a:endParaRPr sz="1400" b="0" i="0" u="none" strike="noStrike" cap="none">
              <a:solidFill>
                <a:srgbClr val="000000"/>
              </a:solidFill>
              <a:latin typeface="Arial"/>
              <a:ea typeface="Arial"/>
              <a:cs typeface="Arial"/>
              <a:sym typeface="Arial"/>
            </a:endParaRPr>
          </a:p>
        </p:txBody>
      </p:sp>
      <p:sp>
        <p:nvSpPr>
          <p:cNvPr id="845" name="Google Shape;845;p20"/>
          <p:cNvSpPr/>
          <p:nvPr/>
        </p:nvSpPr>
        <p:spPr>
          <a:xfrm>
            <a:off x="256713" y="5255046"/>
            <a:ext cx="2905660" cy="341905"/>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lt1"/>
                </a:solidFill>
                <a:latin typeface="Century Gothic"/>
                <a:ea typeface="Century Gothic"/>
                <a:cs typeface="Century Gothic"/>
                <a:sym typeface="Century Gothic"/>
              </a:rPr>
              <a:t>デジタル治験のメリット</a:t>
            </a:r>
            <a:endParaRPr sz="1400" b="0" i="0" u="none" strike="noStrike" cap="none">
              <a:solidFill>
                <a:srgbClr val="000000"/>
              </a:solidFill>
              <a:latin typeface="Arial"/>
              <a:ea typeface="Arial"/>
              <a:cs typeface="Arial"/>
              <a:sym typeface="Arial"/>
            </a:endParaRPr>
          </a:p>
        </p:txBody>
      </p:sp>
      <p:sp>
        <p:nvSpPr>
          <p:cNvPr id="846" name="Google Shape;846;p20"/>
          <p:cNvSpPr/>
          <p:nvPr/>
        </p:nvSpPr>
        <p:spPr>
          <a:xfrm>
            <a:off x="295339" y="5639197"/>
            <a:ext cx="2762717" cy="106607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ja-JP" sz="1300" b="1" i="0" u="none" strike="noStrike" cap="none">
                <a:solidFill>
                  <a:schemeClr val="dk1"/>
                </a:solidFill>
                <a:latin typeface="Century Gothic"/>
                <a:ea typeface="Century Gothic"/>
                <a:cs typeface="Century Gothic"/>
                <a:sym typeface="Century Gothic"/>
              </a:rPr>
              <a:t>①患者にとってのメリット</a:t>
            </a:r>
            <a:endParaRPr sz="1000" b="0" i="0" u="none" strike="noStrike" cap="none">
              <a:solidFill>
                <a:schemeClr val="dk1"/>
              </a:solidFill>
              <a:latin typeface="Century Gothic"/>
              <a:ea typeface="Century Gothic"/>
              <a:cs typeface="Century Gothic"/>
              <a:sym typeface="Century Gothic"/>
            </a:endParaRPr>
          </a:p>
        </p:txBody>
      </p:sp>
      <p:sp>
        <p:nvSpPr>
          <p:cNvPr id="847" name="Google Shape;847;p20"/>
          <p:cNvSpPr/>
          <p:nvPr/>
        </p:nvSpPr>
        <p:spPr>
          <a:xfrm>
            <a:off x="3197503" y="5639197"/>
            <a:ext cx="2762717" cy="106607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ja-JP" sz="1300" b="1" i="0" u="none" strike="noStrike" cap="none">
                <a:solidFill>
                  <a:schemeClr val="dk1"/>
                </a:solidFill>
                <a:latin typeface="Century Gothic"/>
                <a:ea typeface="Century Gothic"/>
                <a:cs typeface="Century Gothic"/>
                <a:sym typeface="Century Gothic"/>
              </a:rPr>
              <a:t>②医療機関にとってのメリット</a:t>
            </a:r>
            <a:endParaRPr sz="1300" b="1" i="0" u="none" strike="noStrike" cap="none">
              <a:solidFill>
                <a:schemeClr val="dk1"/>
              </a:solidFill>
              <a:latin typeface="Century Gothic"/>
              <a:ea typeface="Century Gothic"/>
              <a:cs typeface="Century Gothic"/>
              <a:sym typeface="Century Gothic"/>
            </a:endParaRPr>
          </a:p>
        </p:txBody>
      </p:sp>
      <p:sp>
        <p:nvSpPr>
          <p:cNvPr id="848" name="Google Shape;848;p20"/>
          <p:cNvSpPr/>
          <p:nvPr/>
        </p:nvSpPr>
        <p:spPr>
          <a:xfrm>
            <a:off x="6105860" y="5639197"/>
            <a:ext cx="2762717" cy="106607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ja-JP" sz="1300" b="1" i="0" u="none" strike="noStrike" cap="none">
                <a:solidFill>
                  <a:schemeClr val="dk1"/>
                </a:solidFill>
                <a:latin typeface="Century Gothic"/>
                <a:ea typeface="Century Gothic"/>
                <a:cs typeface="Century Gothic"/>
                <a:sym typeface="Century Gothic"/>
              </a:rPr>
              <a:t>③製薬会社にとってのメリット</a:t>
            </a:r>
            <a:endParaRPr sz="1400" b="0" i="0" u="none" strike="noStrike" cap="none">
              <a:solidFill>
                <a:srgbClr val="000000"/>
              </a:solidFill>
              <a:latin typeface="Arial"/>
              <a:ea typeface="Arial"/>
              <a:cs typeface="Arial"/>
              <a:sym typeface="Arial"/>
            </a:endParaRPr>
          </a:p>
        </p:txBody>
      </p:sp>
      <p:cxnSp>
        <p:nvCxnSpPr>
          <p:cNvPr id="849" name="Google Shape;849;p20"/>
          <p:cNvCxnSpPr/>
          <p:nvPr/>
        </p:nvCxnSpPr>
        <p:spPr>
          <a:xfrm>
            <a:off x="3124159" y="5639197"/>
            <a:ext cx="0" cy="1066072"/>
          </a:xfrm>
          <a:prstGeom prst="straightConnector1">
            <a:avLst/>
          </a:prstGeom>
          <a:noFill/>
          <a:ln w="9525" cap="flat" cmpd="sng">
            <a:solidFill>
              <a:schemeClr val="dk1"/>
            </a:solidFill>
            <a:prstDash val="dash"/>
            <a:round/>
            <a:headEnd type="none" w="sm" len="sm"/>
            <a:tailEnd type="none" w="sm" len="sm"/>
          </a:ln>
        </p:spPr>
      </p:cxnSp>
      <p:cxnSp>
        <p:nvCxnSpPr>
          <p:cNvPr id="850" name="Google Shape;850;p20"/>
          <p:cNvCxnSpPr/>
          <p:nvPr/>
        </p:nvCxnSpPr>
        <p:spPr>
          <a:xfrm>
            <a:off x="6021952" y="5639197"/>
            <a:ext cx="0" cy="1066072"/>
          </a:xfrm>
          <a:prstGeom prst="straightConnector1">
            <a:avLst/>
          </a:prstGeom>
          <a:noFill/>
          <a:ln w="9525" cap="flat" cmpd="sng">
            <a:solidFill>
              <a:schemeClr val="dk1"/>
            </a:solidFill>
            <a:prstDash val="dash"/>
            <a:round/>
            <a:headEnd type="none" w="sm" len="sm"/>
            <a:tailEnd type="none" w="sm" len="sm"/>
          </a:ln>
        </p:spPr>
      </p:cxnSp>
      <p:sp>
        <p:nvSpPr>
          <p:cNvPr id="851" name="Google Shape;851;p20"/>
          <p:cNvSpPr txBox="1"/>
          <p:nvPr/>
        </p:nvSpPr>
        <p:spPr>
          <a:xfrm>
            <a:off x="383476" y="5894025"/>
            <a:ext cx="246091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Century Gothic"/>
                <a:ea typeface="Century Gothic"/>
                <a:cs typeface="Century Gothic"/>
                <a:sym typeface="Century Gothic"/>
              </a:rPr>
              <a:t>・体調変化を即座に把握可能</a:t>
            </a:r>
            <a:endParaRPr sz="10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Century Gothic"/>
                <a:ea typeface="Century Gothic"/>
                <a:cs typeface="Century Gothic"/>
                <a:sym typeface="Century Gothic"/>
              </a:rPr>
              <a:t>・通院しなくてよい</a:t>
            </a:r>
            <a:endParaRPr sz="10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Century Gothic"/>
                <a:ea typeface="Century Gothic"/>
                <a:cs typeface="Century Gothic"/>
                <a:sym typeface="Century Gothic"/>
              </a:rPr>
              <a:t>・新たな治療（治験）に参加し易い</a:t>
            </a:r>
            <a:endParaRPr sz="10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Century Gothic"/>
                <a:ea typeface="Century Gothic"/>
                <a:cs typeface="Century Gothic"/>
                <a:sym typeface="Century Gothic"/>
              </a:rPr>
              <a:t>・自らの意見を発信し易い</a:t>
            </a:r>
            <a:endParaRPr sz="1800" b="0" i="0" u="none" strike="noStrike" cap="none">
              <a:solidFill>
                <a:schemeClr val="dk1"/>
              </a:solidFill>
              <a:latin typeface="Century Gothic"/>
              <a:ea typeface="Century Gothic"/>
              <a:cs typeface="Century Gothic"/>
              <a:sym typeface="Century Gothic"/>
            </a:endParaRPr>
          </a:p>
        </p:txBody>
      </p:sp>
      <p:sp>
        <p:nvSpPr>
          <p:cNvPr id="852" name="Google Shape;852;p20"/>
          <p:cNvSpPr txBox="1"/>
          <p:nvPr/>
        </p:nvSpPr>
        <p:spPr>
          <a:xfrm>
            <a:off x="3321571" y="5894025"/>
            <a:ext cx="246091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Century Gothic"/>
                <a:ea typeface="Century Gothic"/>
                <a:cs typeface="Century Gothic"/>
                <a:sym typeface="Century Gothic"/>
              </a:rPr>
              <a:t>・即時で有害事象を把握可能</a:t>
            </a:r>
            <a:endParaRPr sz="10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Century Gothic"/>
                <a:ea typeface="Century Gothic"/>
                <a:cs typeface="Century Gothic"/>
                <a:sym typeface="Century Gothic"/>
              </a:rPr>
              <a:t>・患者の日常の状況を把握可能</a:t>
            </a:r>
            <a:endParaRPr sz="10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Century Gothic"/>
                <a:ea typeface="Century Gothic"/>
                <a:cs typeface="Century Gothic"/>
                <a:sym typeface="Century Gothic"/>
              </a:rPr>
              <a:t>・診療時間が比較的自由に設定が可能</a:t>
            </a:r>
            <a:endParaRPr sz="1400" b="0" i="0" u="none" strike="noStrike" cap="none">
              <a:solidFill>
                <a:srgbClr val="000000"/>
              </a:solidFill>
              <a:latin typeface="Arial"/>
              <a:ea typeface="Arial"/>
              <a:cs typeface="Arial"/>
              <a:sym typeface="Arial"/>
            </a:endParaRPr>
          </a:p>
        </p:txBody>
      </p:sp>
      <p:sp>
        <p:nvSpPr>
          <p:cNvPr id="853" name="Google Shape;853;p20"/>
          <p:cNvSpPr txBox="1"/>
          <p:nvPr/>
        </p:nvSpPr>
        <p:spPr>
          <a:xfrm>
            <a:off x="6270298" y="5894025"/>
            <a:ext cx="270300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Century Gothic"/>
                <a:ea typeface="Century Gothic"/>
                <a:cs typeface="Century Gothic"/>
                <a:sym typeface="Century Gothic"/>
              </a:rPr>
              <a:t>・参加患者が集めやすい</a:t>
            </a:r>
            <a:endParaRPr sz="10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Century Gothic"/>
                <a:ea typeface="Century Gothic"/>
                <a:cs typeface="Century Gothic"/>
                <a:sym typeface="Century Gothic"/>
              </a:rPr>
              <a:t>・施設内/日常の経時的詳細データが集まる</a:t>
            </a:r>
            <a:endParaRPr sz="10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Century Gothic"/>
                <a:ea typeface="Century Gothic"/>
                <a:cs typeface="Century Gothic"/>
                <a:sym typeface="Century Gothic"/>
              </a:rPr>
              <a:t>・開発工数削減（作業効率化）</a:t>
            </a:r>
            <a:endParaRPr sz="10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Century Gothic"/>
                <a:ea typeface="Century Gothic"/>
                <a:cs typeface="Century Gothic"/>
                <a:sym typeface="Century Gothic"/>
              </a:rPr>
              <a:t>・開発期間の短縮が可能となる</a:t>
            </a:r>
            <a:endParaRPr sz="1000" b="0" i="0" u="none" strike="noStrike" cap="none">
              <a:solidFill>
                <a:schemeClr val="dk1"/>
              </a:solidFill>
              <a:latin typeface="Century Gothic"/>
              <a:ea typeface="Century Gothic"/>
              <a:cs typeface="Century Gothic"/>
              <a:sym typeface="Century Gothic"/>
            </a:endParaRPr>
          </a:p>
        </p:txBody>
      </p:sp>
      <p:cxnSp>
        <p:nvCxnSpPr>
          <p:cNvPr id="854" name="Google Shape;854;p20"/>
          <p:cNvCxnSpPr/>
          <p:nvPr/>
        </p:nvCxnSpPr>
        <p:spPr>
          <a:xfrm>
            <a:off x="6606966" y="3509821"/>
            <a:ext cx="0" cy="1907961"/>
          </a:xfrm>
          <a:prstGeom prst="straightConnector1">
            <a:avLst/>
          </a:prstGeom>
          <a:noFill/>
          <a:ln w="9525" cap="flat" cmpd="sng">
            <a:solidFill>
              <a:schemeClr val="dk1"/>
            </a:solidFill>
            <a:prstDash val="dash"/>
            <a:round/>
            <a:headEnd type="none" w="sm" len="sm"/>
            <a:tailEnd type="none" w="sm" len="sm"/>
          </a:ln>
        </p:spPr>
      </p:cxnSp>
      <p:cxnSp>
        <p:nvCxnSpPr>
          <p:cNvPr id="855" name="Google Shape;855;p20"/>
          <p:cNvCxnSpPr/>
          <p:nvPr/>
        </p:nvCxnSpPr>
        <p:spPr>
          <a:xfrm rot="10800000" flipH="1">
            <a:off x="4518977" y="4453108"/>
            <a:ext cx="4140280" cy="3642"/>
          </a:xfrm>
          <a:prstGeom prst="straightConnector1">
            <a:avLst/>
          </a:prstGeom>
          <a:noFill/>
          <a:ln w="9525" cap="flat" cmpd="sng">
            <a:solidFill>
              <a:schemeClr val="dk1"/>
            </a:solidFill>
            <a:prstDash val="dash"/>
            <a:round/>
            <a:headEnd type="none" w="sm" len="sm"/>
            <a:tailEnd type="none" w="sm" len="sm"/>
          </a:ln>
        </p:spPr>
      </p:cxnSp>
      <p:sp>
        <p:nvSpPr>
          <p:cNvPr id="856" name="Google Shape;856;p20"/>
          <p:cNvSpPr txBox="1"/>
          <p:nvPr/>
        </p:nvSpPr>
        <p:spPr>
          <a:xfrm>
            <a:off x="383476" y="4078571"/>
            <a:ext cx="1257475"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a:solidFill>
                  <a:schemeClr val="dk1"/>
                </a:solidFill>
                <a:latin typeface="Century Gothic"/>
                <a:ea typeface="Century Gothic"/>
                <a:cs typeface="Century Gothic"/>
                <a:sym typeface="Century Gothic"/>
              </a:rPr>
              <a:t>薬の配送</a:t>
            </a:r>
            <a:endParaRPr sz="1400" b="0" i="0" u="none" strike="noStrike" cap="none">
              <a:solidFill>
                <a:srgbClr val="000000"/>
              </a:solidFill>
              <a:latin typeface="Arial"/>
              <a:ea typeface="Arial"/>
              <a:cs typeface="Arial"/>
              <a:sym typeface="Arial"/>
            </a:endParaRPr>
          </a:p>
        </p:txBody>
      </p:sp>
      <p:sp>
        <p:nvSpPr>
          <p:cNvPr id="857" name="Google Shape;857;p20"/>
          <p:cNvSpPr/>
          <p:nvPr/>
        </p:nvSpPr>
        <p:spPr>
          <a:xfrm rot="827416">
            <a:off x="1496183" y="3617872"/>
            <a:ext cx="309169" cy="369332"/>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Century Gothic"/>
              <a:ea typeface="Century Gothic"/>
              <a:cs typeface="Century Gothic"/>
              <a:sym typeface="Century Gothic"/>
            </a:endParaRPr>
          </a:p>
        </p:txBody>
      </p:sp>
      <p:pic>
        <p:nvPicPr>
          <p:cNvPr id="858" name="Google Shape;858;p20"/>
          <p:cNvPicPr preferRelativeResize="0"/>
          <p:nvPr/>
        </p:nvPicPr>
        <p:blipFill rotWithShape="1">
          <a:blip r:embed="rId7">
            <a:alphaModFix/>
          </a:blip>
          <a:srcRect/>
          <a:stretch/>
        </p:blipFill>
        <p:spPr>
          <a:xfrm>
            <a:off x="598221" y="4280171"/>
            <a:ext cx="755662" cy="554152"/>
          </a:xfrm>
          <a:prstGeom prst="rect">
            <a:avLst/>
          </a:prstGeom>
          <a:noFill/>
          <a:ln>
            <a:noFill/>
          </a:ln>
        </p:spPr>
      </p:pic>
      <p:sp>
        <p:nvSpPr>
          <p:cNvPr id="859" name="Google Shape;859;p20"/>
          <p:cNvSpPr/>
          <p:nvPr/>
        </p:nvSpPr>
        <p:spPr>
          <a:xfrm rot="5400000">
            <a:off x="-32366" y="1169242"/>
            <a:ext cx="798946" cy="46166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Century Gothic"/>
                <a:ea typeface="Century Gothic"/>
                <a:cs typeface="Century Gothic"/>
                <a:sym typeface="Century Gothic"/>
              </a:rPr>
              <a:t>施設選定</a:t>
            </a:r>
            <a:endParaRPr sz="1400" b="0" i="0" u="none" strike="noStrike" cap="none">
              <a:solidFill>
                <a:srgbClr val="000000"/>
              </a:solidFill>
              <a:latin typeface="Arial"/>
              <a:ea typeface="Arial"/>
              <a:cs typeface="Arial"/>
              <a:sym typeface="Arial"/>
            </a:endParaRPr>
          </a:p>
        </p:txBody>
      </p:sp>
      <p:sp>
        <p:nvSpPr>
          <p:cNvPr id="860" name="Google Shape;860;p20"/>
          <p:cNvSpPr/>
          <p:nvPr/>
        </p:nvSpPr>
        <p:spPr>
          <a:xfrm>
            <a:off x="1516296" y="1250032"/>
            <a:ext cx="309169" cy="369332"/>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Century Gothic"/>
              <a:ea typeface="Century Gothic"/>
              <a:cs typeface="Century Gothic"/>
              <a:sym typeface="Century Gothic"/>
            </a:endParaRPr>
          </a:p>
        </p:txBody>
      </p:sp>
      <p:sp>
        <p:nvSpPr>
          <p:cNvPr id="861" name="Google Shape;861;p20"/>
          <p:cNvSpPr/>
          <p:nvPr/>
        </p:nvSpPr>
        <p:spPr>
          <a:xfrm rot="5400000">
            <a:off x="838961" y="1169242"/>
            <a:ext cx="798946" cy="46166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Century Gothic"/>
                <a:ea typeface="Century Gothic"/>
                <a:cs typeface="Century Gothic"/>
                <a:sym typeface="Century Gothic"/>
              </a:rPr>
              <a:t>患者選定</a:t>
            </a:r>
            <a:endParaRPr sz="1400" b="0" i="0" u="none" strike="noStrike" cap="none">
              <a:solidFill>
                <a:srgbClr val="000000"/>
              </a:solidFill>
              <a:latin typeface="Arial"/>
              <a:ea typeface="Arial"/>
              <a:cs typeface="Arial"/>
              <a:sym typeface="Arial"/>
            </a:endParaRPr>
          </a:p>
        </p:txBody>
      </p:sp>
      <p:sp>
        <p:nvSpPr>
          <p:cNvPr id="862" name="Google Shape;862;p20"/>
          <p:cNvSpPr/>
          <p:nvPr/>
        </p:nvSpPr>
        <p:spPr>
          <a:xfrm>
            <a:off x="676213" y="1250032"/>
            <a:ext cx="309169" cy="369332"/>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Century Gothic"/>
              <a:ea typeface="Century Gothic"/>
              <a:cs typeface="Century Gothic"/>
              <a:sym typeface="Century Gothic"/>
            </a:endParaRPr>
          </a:p>
        </p:txBody>
      </p:sp>
      <p:sp>
        <p:nvSpPr>
          <p:cNvPr id="3" name="スライド番号プレースホルダー 2">
            <a:extLst>
              <a:ext uri="{FF2B5EF4-FFF2-40B4-BE49-F238E27FC236}">
                <a16:creationId xmlns:a16="http://schemas.microsoft.com/office/drawing/2014/main" id="{7C2BEB74-443D-46D4-A8A6-BAEF6D290D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14</a:t>
            </a:fld>
            <a:endParaRPr lang="ja-JP" altLang="en-US"/>
          </a:p>
        </p:txBody>
      </p:sp>
    </p:spTree>
    <p:extLst>
      <p:ext uri="{BB962C8B-B14F-4D97-AF65-F5344CB8AC3E}">
        <p14:creationId xmlns:p14="http://schemas.microsoft.com/office/powerpoint/2010/main" val="367049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21"/>
          <p:cNvSpPr txBox="1"/>
          <p:nvPr/>
        </p:nvSpPr>
        <p:spPr>
          <a:xfrm>
            <a:off x="240146" y="157018"/>
            <a:ext cx="767541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en-US" sz="1800" b="1" i="0" u="none" strike="noStrike" cap="none" dirty="0">
                <a:solidFill>
                  <a:schemeClr val="dk1"/>
                </a:solidFill>
                <a:latin typeface="Century Gothic"/>
                <a:ea typeface="Century Gothic"/>
                <a:cs typeface="Century Gothic"/>
                <a:sym typeface="Century Gothic"/>
              </a:rPr>
              <a:t>医療機関との具体的な</a:t>
            </a:r>
            <a:r>
              <a:rPr lang="ja-JP" sz="1800" b="1" i="0" u="none" strike="noStrike" cap="none" dirty="0">
                <a:solidFill>
                  <a:schemeClr val="dk1"/>
                </a:solidFill>
                <a:latin typeface="Century Gothic"/>
                <a:ea typeface="Century Gothic"/>
                <a:cs typeface="Century Gothic"/>
                <a:sym typeface="Century Gothic"/>
              </a:rPr>
              <a:t>取り組み</a:t>
            </a:r>
            <a:endParaRPr sz="1800" b="1" i="0" u="none" strike="noStrike" cap="none" dirty="0">
              <a:solidFill>
                <a:schemeClr val="dk1"/>
              </a:solidFill>
              <a:latin typeface="Century Gothic"/>
              <a:ea typeface="Century Gothic"/>
              <a:cs typeface="Century Gothic"/>
              <a:sym typeface="Century Gothic"/>
            </a:endParaRPr>
          </a:p>
        </p:txBody>
      </p:sp>
      <p:pic>
        <p:nvPicPr>
          <p:cNvPr id="868" name="Google Shape;868;p21" descr="国家公務員共済組合連合会 虎の門病院"/>
          <p:cNvPicPr preferRelativeResize="0"/>
          <p:nvPr/>
        </p:nvPicPr>
        <p:blipFill rotWithShape="1">
          <a:blip r:embed="rId3">
            <a:alphaModFix/>
          </a:blip>
          <a:srcRect/>
          <a:stretch/>
        </p:blipFill>
        <p:spPr>
          <a:xfrm>
            <a:off x="1018424" y="1527481"/>
            <a:ext cx="2521686" cy="1979045"/>
          </a:xfrm>
          <a:prstGeom prst="rect">
            <a:avLst/>
          </a:prstGeom>
          <a:noFill/>
          <a:ln>
            <a:noFill/>
          </a:ln>
        </p:spPr>
      </p:pic>
      <p:cxnSp>
        <p:nvCxnSpPr>
          <p:cNvPr id="869" name="Google Shape;869;p21"/>
          <p:cNvCxnSpPr/>
          <p:nvPr/>
        </p:nvCxnSpPr>
        <p:spPr>
          <a:xfrm>
            <a:off x="7491470" y="3359365"/>
            <a:ext cx="0" cy="0"/>
          </a:xfrm>
          <a:prstGeom prst="straightConnector1">
            <a:avLst/>
          </a:prstGeom>
          <a:noFill/>
          <a:ln w="9525" cap="flat" cmpd="sng">
            <a:solidFill>
              <a:srgbClr val="D7D7D7"/>
            </a:solidFill>
            <a:prstDash val="solid"/>
            <a:round/>
            <a:headEnd type="none" w="sm" len="sm"/>
            <a:tailEnd type="none" w="sm" len="sm"/>
          </a:ln>
        </p:spPr>
      </p:cxnSp>
      <p:sp>
        <p:nvSpPr>
          <p:cNvPr id="870" name="Google Shape;870;p21"/>
          <p:cNvSpPr txBox="1"/>
          <p:nvPr/>
        </p:nvSpPr>
        <p:spPr>
          <a:xfrm>
            <a:off x="179441" y="1127371"/>
            <a:ext cx="419965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1" i="0" u="none" strike="noStrike" cap="none" dirty="0">
                <a:solidFill>
                  <a:schemeClr val="dk1"/>
                </a:solidFill>
                <a:latin typeface="Century Gothic"/>
                <a:ea typeface="Century Gothic"/>
                <a:cs typeface="Century Gothic"/>
                <a:sym typeface="Century Gothic"/>
              </a:rPr>
              <a:t>睡眠時無呼吸症候群の簡易診断において虎の門病院と研究</a:t>
            </a:r>
            <a:r>
              <a:rPr lang="ja-JP" altLang="en-US" sz="1000" b="1" dirty="0">
                <a:solidFill>
                  <a:schemeClr val="dk1"/>
                </a:solidFill>
                <a:latin typeface="Century Gothic"/>
                <a:ea typeface="Century Gothic"/>
                <a:cs typeface="Century Gothic"/>
                <a:sym typeface="Century Gothic"/>
              </a:rPr>
              <a:t>を開始していく。</a:t>
            </a:r>
            <a:endParaRPr sz="1400" b="0" i="0" u="none" strike="noStrike" cap="none" dirty="0">
              <a:solidFill>
                <a:srgbClr val="000000"/>
              </a:solidFill>
              <a:latin typeface="Arial"/>
              <a:ea typeface="Arial"/>
              <a:cs typeface="Arial"/>
              <a:sym typeface="Arial"/>
            </a:endParaRPr>
          </a:p>
        </p:txBody>
      </p:sp>
      <p:cxnSp>
        <p:nvCxnSpPr>
          <p:cNvPr id="871" name="Google Shape;871;p21"/>
          <p:cNvCxnSpPr/>
          <p:nvPr/>
        </p:nvCxnSpPr>
        <p:spPr>
          <a:xfrm>
            <a:off x="-220337" y="3604490"/>
            <a:ext cx="9617725" cy="0"/>
          </a:xfrm>
          <a:prstGeom prst="straightConnector1">
            <a:avLst/>
          </a:prstGeom>
          <a:noFill/>
          <a:ln w="9525" cap="flat" cmpd="sng">
            <a:solidFill>
              <a:schemeClr val="dk1"/>
            </a:solidFill>
            <a:prstDash val="solid"/>
            <a:round/>
            <a:headEnd type="none" w="sm" len="sm"/>
            <a:tailEnd type="none" w="sm" len="sm"/>
          </a:ln>
        </p:spPr>
      </p:cxnSp>
      <p:cxnSp>
        <p:nvCxnSpPr>
          <p:cNvPr id="872" name="Google Shape;872;p21"/>
          <p:cNvCxnSpPr/>
          <p:nvPr/>
        </p:nvCxnSpPr>
        <p:spPr>
          <a:xfrm>
            <a:off x="4572000" y="685204"/>
            <a:ext cx="0" cy="6172796"/>
          </a:xfrm>
          <a:prstGeom prst="straightConnector1">
            <a:avLst/>
          </a:prstGeom>
          <a:noFill/>
          <a:ln w="9525" cap="flat" cmpd="sng">
            <a:solidFill>
              <a:schemeClr val="dk1"/>
            </a:solidFill>
            <a:prstDash val="solid"/>
            <a:round/>
            <a:headEnd type="none" w="sm" len="sm"/>
            <a:tailEnd type="none" w="sm" len="sm"/>
          </a:ln>
        </p:spPr>
      </p:cxnSp>
      <p:sp>
        <p:nvSpPr>
          <p:cNvPr id="874" name="Google Shape;874;p21"/>
          <p:cNvSpPr txBox="1"/>
          <p:nvPr/>
        </p:nvSpPr>
        <p:spPr>
          <a:xfrm>
            <a:off x="4737613" y="1127371"/>
            <a:ext cx="419965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altLang="en-US" sz="1000" b="1" i="0" u="none" strike="noStrike" cap="none" dirty="0">
                <a:solidFill>
                  <a:schemeClr val="dk1"/>
                </a:solidFill>
                <a:latin typeface="Century Gothic"/>
                <a:ea typeface="Century Gothic"/>
                <a:cs typeface="Century Gothic"/>
                <a:sym typeface="Century Gothic"/>
              </a:rPr>
              <a:t>健診施設、介護施設も保有する業界大手の病院グループと業務提携を実施。</a:t>
            </a:r>
            <a:endParaRPr sz="1400" b="0" i="0" u="none" strike="noStrike" cap="none" dirty="0">
              <a:solidFill>
                <a:srgbClr val="000000"/>
              </a:solidFill>
              <a:latin typeface="Arial"/>
              <a:ea typeface="Arial"/>
              <a:cs typeface="Arial"/>
              <a:sym typeface="Arial"/>
            </a:endParaRPr>
          </a:p>
        </p:txBody>
      </p:sp>
      <p:sp>
        <p:nvSpPr>
          <p:cNvPr id="876" name="Google Shape;876;p21"/>
          <p:cNvSpPr txBox="1"/>
          <p:nvPr/>
        </p:nvSpPr>
        <p:spPr>
          <a:xfrm>
            <a:off x="56132" y="3771602"/>
            <a:ext cx="4649477" cy="2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altLang="en-US" sz="1300" b="1" i="0" u="none" strike="noStrike" cap="none" dirty="0">
                <a:solidFill>
                  <a:schemeClr val="dk1"/>
                </a:solidFill>
                <a:latin typeface="Century Gothic"/>
                <a:ea typeface="Century Gothic"/>
                <a:cs typeface="Century Gothic"/>
                <a:sym typeface="Century Gothic"/>
              </a:rPr>
              <a:t>精神疾患・小児発達障害における共同研究</a:t>
            </a:r>
            <a:endParaRPr sz="1300" b="1" i="0" u="none" strike="noStrike" cap="none" dirty="0">
              <a:solidFill>
                <a:schemeClr val="dk1"/>
              </a:solidFill>
              <a:latin typeface="Century Gothic"/>
              <a:ea typeface="Century Gothic"/>
              <a:cs typeface="Century Gothic"/>
              <a:sym typeface="Century Gothic"/>
            </a:endParaRPr>
          </a:p>
        </p:txBody>
      </p:sp>
      <p:sp>
        <p:nvSpPr>
          <p:cNvPr id="877" name="Google Shape;877;p21"/>
          <p:cNvSpPr txBox="1"/>
          <p:nvPr/>
        </p:nvSpPr>
        <p:spPr>
          <a:xfrm>
            <a:off x="179441" y="4066842"/>
            <a:ext cx="4199652"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altLang="en-US" sz="1000" b="1" i="0" u="none" strike="noStrike" cap="none" dirty="0">
                <a:solidFill>
                  <a:schemeClr val="dk1"/>
                </a:solidFill>
                <a:latin typeface="Century Gothic"/>
                <a:ea typeface="Century Gothic"/>
                <a:cs typeface="Century Gothic"/>
                <a:sym typeface="Century Gothic"/>
              </a:rPr>
              <a:t>精神疾患</a:t>
            </a:r>
            <a:r>
              <a:rPr lang="ja-JP" altLang="en-US" sz="1000" b="1" dirty="0">
                <a:solidFill>
                  <a:schemeClr val="dk1"/>
                </a:solidFill>
                <a:latin typeface="Century Gothic"/>
                <a:ea typeface="Century Gothic"/>
                <a:cs typeface="Century Gothic"/>
                <a:sym typeface="Century Gothic"/>
              </a:rPr>
              <a:t>や小児発達障害における、睡眠測定とアウトカム研究を開始</a:t>
            </a:r>
            <a:endParaRPr sz="1400" b="0" i="0" u="none" strike="noStrike" cap="none" dirty="0">
              <a:solidFill>
                <a:srgbClr val="000000"/>
              </a:solidFill>
              <a:latin typeface="Arial"/>
              <a:ea typeface="Arial"/>
              <a:cs typeface="Arial"/>
              <a:sym typeface="Arial"/>
            </a:endParaRPr>
          </a:p>
        </p:txBody>
      </p:sp>
      <p:sp>
        <p:nvSpPr>
          <p:cNvPr id="878" name="Google Shape;878;p21"/>
          <p:cNvSpPr txBox="1"/>
          <p:nvPr/>
        </p:nvSpPr>
        <p:spPr>
          <a:xfrm>
            <a:off x="5330" y="834983"/>
            <a:ext cx="4649477" cy="2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300" b="1" i="0" u="none" strike="noStrike" cap="none">
                <a:solidFill>
                  <a:schemeClr val="dk1"/>
                </a:solidFill>
                <a:latin typeface="Century Gothic"/>
                <a:ea typeface="Century Gothic"/>
                <a:cs typeface="Century Gothic"/>
                <a:sym typeface="Century Gothic"/>
              </a:rPr>
              <a:t>無呼吸症候群の簡易診断での共同研究</a:t>
            </a:r>
            <a:endParaRPr sz="1300" b="0" i="0" u="none" strike="noStrike" cap="none">
              <a:solidFill>
                <a:schemeClr val="dk1"/>
              </a:solidFill>
              <a:latin typeface="Century Gothic"/>
              <a:ea typeface="Century Gothic"/>
              <a:cs typeface="Century Gothic"/>
              <a:sym typeface="Century Gothic"/>
            </a:endParaRPr>
          </a:p>
        </p:txBody>
      </p:sp>
      <p:sp>
        <p:nvSpPr>
          <p:cNvPr id="879" name="Google Shape;879;p21"/>
          <p:cNvSpPr txBox="1"/>
          <p:nvPr/>
        </p:nvSpPr>
        <p:spPr>
          <a:xfrm>
            <a:off x="4705609" y="829429"/>
            <a:ext cx="3979898" cy="2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altLang="en-US" sz="1300" b="1" i="0" u="none" strike="noStrike" cap="none" dirty="0">
                <a:solidFill>
                  <a:schemeClr val="dk1"/>
                </a:solidFill>
                <a:latin typeface="Century Gothic"/>
                <a:ea typeface="Century Gothic"/>
                <a:cs typeface="Century Gothic"/>
                <a:sym typeface="Century Gothic"/>
              </a:rPr>
              <a:t>桜十字グループとの資本業務提携</a:t>
            </a:r>
            <a:endParaRPr sz="1300" b="0" i="0" u="none" strike="noStrike" cap="none" dirty="0">
              <a:solidFill>
                <a:schemeClr val="dk1"/>
              </a:solidFill>
              <a:latin typeface="Century Gothic"/>
              <a:ea typeface="Century Gothic"/>
              <a:cs typeface="Century Gothic"/>
              <a:sym typeface="Century Gothic"/>
            </a:endParaRPr>
          </a:p>
        </p:txBody>
      </p:sp>
      <p:sp>
        <p:nvSpPr>
          <p:cNvPr id="881" name="Google Shape;881;p21"/>
          <p:cNvSpPr txBox="1"/>
          <p:nvPr/>
        </p:nvSpPr>
        <p:spPr>
          <a:xfrm>
            <a:off x="4618880" y="3761432"/>
            <a:ext cx="4649477" cy="2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altLang="en-US" sz="1300" b="1" i="0" u="none" strike="noStrike" cap="none" dirty="0">
                <a:solidFill>
                  <a:schemeClr val="dk1"/>
                </a:solidFill>
                <a:latin typeface="Century Gothic"/>
                <a:ea typeface="Century Gothic"/>
                <a:cs typeface="Century Gothic"/>
                <a:sym typeface="Century Gothic"/>
              </a:rPr>
              <a:t>日本中の著名な睡眠医療機関との更なる連携</a:t>
            </a:r>
            <a:endParaRPr sz="1300" b="1" i="0" u="none" strike="noStrike" cap="none" dirty="0">
              <a:solidFill>
                <a:schemeClr val="dk1"/>
              </a:solidFill>
              <a:latin typeface="Century Gothic"/>
              <a:ea typeface="Century Gothic"/>
              <a:cs typeface="Century Gothic"/>
              <a:sym typeface="Century Gothic"/>
            </a:endParaRPr>
          </a:p>
        </p:txBody>
      </p:sp>
      <p:sp>
        <p:nvSpPr>
          <p:cNvPr id="882" name="Google Shape;882;p21"/>
          <p:cNvSpPr txBox="1"/>
          <p:nvPr/>
        </p:nvSpPr>
        <p:spPr>
          <a:xfrm>
            <a:off x="4843793" y="4066842"/>
            <a:ext cx="419965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endParaRPr sz="1400" b="0" i="0" u="none" strike="noStrike" cap="none" dirty="0">
              <a:solidFill>
                <a:srgbClr val="000000"/>
              </a:solidFill>
              <a:latin typeface="Arial"/>
              <a:ea typeface="Arial"/>
              <a:cs typeface="Arial"/>
              <a:sym typeface="Arial"/>
            </a:endParaRPr>
          </a:p>
        </p:txBody>
      </p:sp>
      <p:sp>
        <p:nvSpPr>
          <p:cNvPr id="3" name="スライド番号プレースホルダー 2">
            <a:extLst>
              <a:ext uri="{FF2B5EF4-FFF2-40B4-BE49-F238E27FC236}">
                <a16:creationId xmlns:a16="http://schemas.microsoft.com/office/drawing/2014/main" id="{8A901EB0-2E27-47B2-BC5B-884DD40E15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15</a:t>
            </a:fld>
            <a:endParaRPr lang="ja-JP" altLang="en-US"/>
          </a:p>
        </p:txBody>
      </p:sp>
      <p:pic>
        <p:nvPicPr>
          <p:cNvPr id="1026" name="Picture 2" descr="桜十字病院 - Wikipedia">
            <a:extLst>
              <a:ext uri="{FF2B5EF4-FFF2-40B4-BE49-F238E27FC236}">
                <a16:creationId xmlns:a16="http://schemas.microsoft.com/office/drawing/2014/main" id="{7B5D374A-2434-493A-987E-8716465156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1534" y="1470995"/>
            <a:ext cx="2714042" cy="20355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久留米大学 - Wikipedia">
            <a:extLst>
              <a:ext uri="{FF2B5EF4-FFF2-40B4-BE49-F238E27FC236}">
                <a16:creationId xmlns:a16="http://schemas.microsoft.com/office/drawing/2014/main" id="{C1DD3EBB-6122-4200-B69E-A2C4982E69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356" y="4355951"/>
            <a:ext cx="3203709" cy="2338708"/>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463317FB-01C9-4BC8-812F-14721A9388A7}"/>
              </a:ext>
            </a:extLst>
          </p:cNvPr>
          <p:cNvPicPr>
            <a:picLocks noChangeAspect="1"/>
          </p:cNvPicPr>
          <p:nvPr/>
        </p:nvPicPr>
        <p:blipFill>
          <a:blip r:embed="rId6"/>
          <a:stretch>
            <a:fillRect/>
          </a:stretch>
        </p:blipFill>
        <p:spPr>
          <a:xfrm>
            <a:off x="4851445" y="4372746"/>
            <a:ext cx="2316086" cy="1610900"/>
          </a:xfrm>
          <a:prstGeom prst="rect">
            <a:avLst/>
          </a:prstGeom>
        </p:spPr>
      </p:pic>
      <p:sp>
        <p:nvSpPr>
          <p:cNvPr id="25" name="Google Shape;877;p21">
            <a:extLst>
              <a:ext uri="{FF2B5EF4-FFF2-40B4-BE49-F238E27FC236}">
                <a16:creationId xmlns:a16="http://schemas.microsoft.com/office/drawing/2014/main" id="{EDB07008-76F7-4DC3-BED6-64E72811BD90}"/>
              </a:ext>
            </a:extLst>
          </p:cNvPr>
          <p:cNvSpPr txBox="1"/>
          <p:nvPr/>
        </p:nvSpPr>
        <p:spPr>
          <a:xfrm>
            <a:off x="4691960" y="4066842"/>
            <a:ext cx="4199652"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altLang="en-US" sz="1000" b="1" i="0" u="none" strike="noStrike" cap="none" dirty="0">
                <a:solidFill>
                  <a:schemeClr val="dk1"/>
                </a:solidFill>
                <a:latin typeface="Century Gothic"/>
                <a:ea typeface="Century Gothic"/>
                <a:cs typeface="Century Gothic"/>
                <a:sym typeface="Century Gothic"/>
              </a:rPr>
              <a:t>精密検査をやっている大規模で著名な医療機関との連携</a:t>
            </a:r>
            <a:endParaRPr sz="1400" b="0" i="0" u="none" strike="noStrike" cap="none" dirty="0">
              <a:solidFill>
                <a:srgbClr val="000000"/>
              </a:solidFill>
              <a:latin typeface="Arial"/>
              <a:ea typeface="Arial"/>
              <a:cs typeface="Arial"/>
              <a:sym typeface="Arial"/>
            </a:endParaRPr>
          </a:p>
        </p:txBody>
      </p:sp>
      <p:pic>
        <p:nvPicPr>
          <p:cNvPr id="6" name="図 5">
            <a:extLst>
              <a:ext uri="{FF2B5EF4-FFF2-40B4-BE49-F238E27FC236}">
                <a16:creationId xmlns:a16="http://schemas.microsoft.com/office/drawing/2014/main" id="{68FE4F8A-0AAD-4F3F-A5B1-BA0CF8B0A931}"/>
              </a:ext>
            </a:extLst>
          </p:cNvPr>
          <p:cNvPicPr>
            <a:picLocks noChangeAspect="1"/>
          </p:cNvPicPr>
          <p:nvPr/>
        </p:nvPicPr>
        <p:blipFill>
          <a:blip r:embed="rId7"/>
          <a:stretch>
            <a:fillRect/>
          </a:stretch>
        </p:blipFill>
        <p:spPr>
          <a:xfrm>
            <a:off x="6229557" y="5051891"/>
            <a:ext cx="2420495" cy="1427009"/>
          </a:xfrm>
          <a:prstGeom prst="rect">
            <a:avLst/>
          </a:prstGeom>
        </p:spPr>
      </p:pic>
    </p:spTree>
    <p:extLst>
      <p:ext uri="{BB962C8B-B14F-4D97-AF65-F5344CB8AC3E}">
        <p14:creationId xmlns:p14="http://schemas.microsoft.com/office/powerpoint/2010/main" val="334281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0"/>
          <p:cNvSpPr txBox="1"/>
          <p:nvPr/>
        </p:nvSpPr>
        <p:spPr>
          <a:xfrm>
            <a:off x="442422" y="2921208"/>
            <a:ext cx="8525162"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ja-JP" sz="3000" b="1" i="0" u="none" strike="noStrike" cap="none" dirty="0">
                <a:solidFill>
                  <a:schemeClr val="dk1"/>
                </a:solidFill>
                <a:latin typeface="Century Gothic"/>
                <a:ea typeface="Century Gothic"/>
                <a:cs typeface="Century Gothic"/>
                <a:sym typeface="Century Gothic"/>
              </a:rPr>
              <a:t>睡眠を解明し、新たな治療を創造する</a:t>
            </a:r>
            <a:endParaRPr sz="3000" b="1" i="0" u="none" strike="noStrike" cap="none" dirty="0">
              <a:solidFill>
                <a:schemeClr val="dk1"/>
              </a:solidFill>
              <a:latin typeface="Century Gothic"/>
              <a:ea typeface="Century Gothic"/>
              <a:cs typeface="Century Gothic"/>
              <a:sym typeface="Century Gothic"/>
            </a:endParaRPr>
          </a:p>
        </p:txBody>
      </p:sp>
      <p:sp>
        <p:nvSpPr>
          <p:cNvPr id="325" name="Google Shape;325;p10"/>
          <p:cNvSpPr txBox="1"/>
          <p:nvPr/>
        </p:nvSpPr>
        <p:spPr>
          <a:xfrm>
            <a:off x="65406" y="100112"/>
            <a:ext cx="7675500" cy="371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dirty="0">
                <a:solidFill>
                  <a:schemeClr val="dk1"/>
                </a:solidFill>
                <a:latin typeface="Century Gothic"/>
                <a:ea typeface="Century Gothic"/>
                <a:cs typeface="Century Gothic"/>
                <a:sym typeface="Century Gothic"/>
              </a:rPr>
              <a:t>ビジョン</a:t>
            </a:r>
            <a:endParaRPr sz="1800" b="1" i="0" u="none" strike="noStrike" cap="none" dirty="0">
              <a:solidFill>
                <a:schemeClr val="dk1"/>
              </a:solidFill>
              <a:latin typeface="Century Gothic"/>
              <a:ea typeface="Century Gothic"/>
              <a:cs typeface="Century Gothic"/>
              <a:sym typeface="Century Gothic"/>
            </a:endParaRPr>
          </a:p>
        </p:txBody>
      </p:sp>
      <p:sp>
        <p:nvSpPr>
          <p:cNvPr id="3" name="スライド番号プレースホルダー 2">
            <a:extLst>
              <a:ext uri="{FF2B5EF4-FFF2-40B4-BE49-F238E27FC236}">
                <a16:creationId xmlns:a16="http://schemas.microsoft.com/office/drawing/2014/main" id="{38FF8BE9-E8F4-4353-AEDB-7B8A299A89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2</a:t>
            </a:fld>
            <a:endParaRPr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5"/>
          <p:cNvSpPr txBox="1"/>
          <p:nvPr/>
        </p:nvSpPr>
        <p:spPr>
          <a:xfrm>
            <a:off x="65406" y="100112"/>
            <a:ext cx="767541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dirty="0">
                <a:solidFill>
                  <a:schemeClr val="dk1"/>
                </a:solidFill>
                <a:latin typeface="Century Gothic"/>
                <a:ea typeface="Century Gothic"/>
                <a:cs typeface="Century Gothic"/>
                <a:sym typeface="Century Gothic"/>
              </a:rPr>
              <a:t>経営チームに関して</a:t>
            </a:r>
            <a:endParaRPr sz="1400" b="0" i="0" u="none" strike="noStrike" cap="none" dirty="0">
              <a:solidFill>
                <a:srgbClr val="000000"/>
              </a:solidFill>
              <a:latin typeface="Arial"/>
              <a:ea typeface="Arial"/>
              <a:cs typeface="Arial"/>
              <a:sym typeface="Arial"/>
            </a:endParaRPr>
          </a:p>
        </p:txBody>
      </p:sp>
      <p:pic>
        <p:nvPicPr>
          <p:cNvPr id="275" name="Google Shape;275;p5" descr="スーツを着た男性&#10;&#10;自動的に生成された説明"/>
          <p:cNvPicPr preferRelativeResize="0"/>
          <p:nvPr/>
        </p:nvPicPr>
        <p:blipFill rotWithShape="1">
          <a:blip r:embed="rId3">
            <a:alphaModFix/>
          </a:blip>
          <a:srcRect l="17535" t="5242" r="24732" b="17789"/>
          <a:stretch/>
        </p:blipFill>
        <p:spPr>
          <a:xfrm>
            <a:off x="345574" y="781960"/>
            <a:ext cx="1984012" cy="1984012"/>
          </a:xfrm>
          <a:prstGeom prst="rect">
            <a:avLst/>
          </a:prstGeom>
          <a:noFill/>
          <a:ln>
            <a:noFill/>
          </a:ln>
        </p:spPr>
      </p:pic>
      <p:pic>
        <p:nvPicPr>
          <p:cNvPr id="276" name="Google Shape;276;p5" descr="スーツを着た男性&#10;&#10;自動的に生成された説明"/>
          <p:cNvPicPr preferRelativeResize="0"/>
          <p:nvPr/>
        </p:nvPicPr>
        <p:blipFill rotWithShape="1">
          <a:blip r:embed="rId4">
            <a:alphaModFix/>
          </a:blip>
          <a:srcRect/>
          <a:stretch/>
        </p:blipFill>
        <p:spPr>
          <a:xfrm>
            <a:off x="288520" y="3864963"/>
            <a:ext cx="1982248" cy="1982248"/>
          </a:xfrm>
          <a:prstGeom prst="rect">
            <a:avLst/>
          </a:prstGeom>
          <a:noFill/>
          <a:ln>
            <a:noFill/>
          </a:ln>
        </p:spPr>
      </p:pic>
      <p:pic>
        <p:nvPicPr>
          <p:cNvPr id="277" name="Google Shape;277;p5" descr="セーターを着た男性&#10;&#10;自動的に生成された説明"/>
          <p:cNvPicPr preferRelativeResize="0"/>
          <p:nvPr/>
        </p:nvPicPr>
        <p:blipFill rotWithShape="1">
          <a:blip r:embed="rId5">
            <a:alphaModFix/>
          </a:blip>
          <a:srcRect l="21497" b="16649"/>
          <a:stretch/>
        </p:blipFill>
        <p:spPr>
          <a:xfrm>
            <a:off x="4746962" y="715623"/>
            <a:ext cx="1984013" cy="2106501"/>
          </a:xfrm>
          <a:prstGeom prst="rect">
            <a:avLst/>
          </a:prstGeom>
          <a:noFill/>
          <a:ln>
            <a:noFill/>
          </a:ln>
        </p:spPr>
      </p:pic>
      <p:sp>
        <p:nvSpPr>
          <p:cNvPr id="278" name="Google Shape;278;p5"/>
          <p:cNvSpPr txBox="1"/>
          <p:nvPr/>
        </p:nvSpPr>
        <p:spPr>
          <a:xfrm>
            <a:off x="6688443" y="673091"/>
            <a:ext cx="2397775" cy="193899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Century Gothic"/>
                <a:ea typeface="Century Gothic"/>
                <a:cs typeface="Century Gothic"/>
                <a:sym typeface="Century Gothic"/>
              </a:rPr>
              <a:t>2000年東大医学部卒。2004年に同大学院 医学系研究科修了。2003年から理化学研究所チームリーダー等を経て2013年より東京大学大学院医学系研究科教授。現在、理化学研究所チームリーダー、東京大学 大学院情報理工学研究科教授などを兼務。専門はシステムズ薬理学・睡眠。受賞多数。</a:t>
            </a:r>
            <a:endParaRPr sz="1400" b="0" i="0" u="none" strike="noStrike" cap="none">
              <a:solidFill>
                <a:srgbClr val="000000"/>
              </a:solidFill>
              <a:latin typeface="Arial"/>
              <a:ea typeface="Arial"/>
              <a:cs typeface="Arial"/>
              <a:sym typeface="Arial"/>
            </a:endParaRPr>
          </a:p>
        </p:txBody>
      </p:sp>
      <p:sp>
        <p:nvSpPr>
          <p:cNvPr id="279" name="Google Shape;279;p5"/>
          <p:cNvSpPr txBox="1"/>
          <p:nvPr/>
        </p:nvSpPr>
        <p:spPr>
          <a:xfrm>
            <a:off x="5107873" y="2863497"/>
            <a:ext cx="1771392" cy="40011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ja-JP" sz="2000" b="1" i="0" u="none" strike="noStrike" cap="none">
                <a:solidFill>
                  <a:schemeClr val="dk1"/>
                </a:solidFill>
                <a:latin typeface="Century Gothic"/>
                <a:ea typeface="Century Gothic"/>
                <a:cs typeface="Century Gothic"/>
                <a:sym typeface="Century Gothic"/>
              </a:rPr>
              <a:t>上田泰己</a:t>
            </a:r>
            <a:endParaRPr sz="1400" b="0" i="0" u="none" strike="noStrike" cap="none">
              <a:solidFill>
                <a:srgbClr val="000000"/>
              </a:solidFill>
              <a:latin typeface="Arial"/>
              <a:ea typeface="Arial"/>
              <a:cs typeface="Arial"/>
              <a:sym typeface="Arial"/>
            </a:endParaRPr>
          </a:p>
        </p:txBody>
      </p:sp>
      <p:sp>
        <p:nvSpPr>
          <p:cNvPr id="280" name="Google Shape;280;p5"/>
          <p:cNvSpPr txBox="1"/>
          <p:nvPr/>
        </p:nvSpPr>
        <p:spPr>
          <a:xfrm>
            <a:off x="373079" y="2855778"/>
            <a:ext cx="17713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dk1"/>
                </a:solidFill>
                <a:latin typeface="Century Gothic"/>
                <a:ea typeface="Century Gothic"/>
                <a:cs typeface="Century Gothic"/>
                <a:sym typeface="Century Gothic"/>
              </a:rPr>
              <a:t>宮原禎</a:t>
            </a:r>
            <a:endParaRPr sz="1400" b="0" i="0" u="none" strike="noStrike" cap="none">
              <a:solidFill>
                <a:srgbClr val="000000"/>
              </a:solidFill>
              <a:latin typeface="Arial"/>
              <a:ea typeface="Arial"/>
              <a:cs typeface="Arial"/>
              <a:sym typeface="Arial"/>
            </a:endParaRPr>
          </a:p>
        </p:txBody>
      </p:sp>
      <p:sp>
        <p:nvSpPr>
          <p:cNvPr id="281" name="Google Shape;281;p5"/>
          <p:cNvSpPr txBox="1"/>
          <p:nvPr/>
        </p:nvSpPr>
        <p:spPr>
          <a:xfrm>
            <a:off x="427008" y="5865181"/>
            <a:ext cx="17713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dk1"/>
                </a:solidFill>
                <a:latin typeface="Century Gothic"/>
                <a:ea typeface="Century Gothic"/>
                <a:cs typeface="Century Gothic"/>
                <a:sym typeface="Century Gothic"/>
              </a:rPr>
              <a:t>見満周宜</a:t>
            </a:r>
            <a:endParaRPr sz="1400" b="0" i="0" u="none" strike="noStrike" cap="none">
              <a:solidFill>
                <a:srgbClr val="000000"/>
              </a:solidFill>
              <a:latin typeface="Arial"/>
              <a:ea typeface="Arial"/>
              <a:cs typeface="Arial"/>
              <a:sym typeface="Arial"/>
            </a:endParaRPr>
          </a:p>
        </p:txBody>
      </p:sp>
      <p:sp>
        <p:nvSpPr>
          <p:cNvPr id="282" name="Google Shape;282;p5"/>
          <p:cNvSpPr txBox="1"/>
          <p:nvPr/>
        </p:nvSpPr>
        <p:spPr>
          <a:xfrm>
            <a:off x="2340025" y="675775"/>
            <a:ext cx="2443285"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Century Gothic"/>
                <a:ea typeface="Century Gothic"/>
                <a:cs typeface="Century Gothic"/>
                <a:sym typeface="Century Gothic"/>
              </a:rPr>
              <a:t>新卒でリクルート（現リクルートホールディングス）入社。複数社の経験を経てヘルスデータプラットフォーム社社長に就任。ヘルスデータプラットフォームであるPep Upを立ち上げ、国内最大級のPHRサービスへ成長させる。JMDC統合後はFitbit社との日本独占提携などを指揮し、全社新規事業開発、提携、マーケティング戦略責任者を経験し2021年5月より現職</a:t>
            </a:r>
            <a:endParaRPr sz="1400" b="0" i="0" u="none" strike="noStrike" cap="none">
              <a:solidFill>
                <a:srgbClr val="000000"/>
              </a:solidFill>
              <a:latin typeface="Arial"/>
              <a:ea typeface="Arial"/>
              <a:cs typeface="Arial"/>
              <a:sym typeface="Arial"/>
            </a:endParaRPr>
          </a:p>
        </p:txBody>
      </p:sp>
      <p:sp>
        <p:nvSpPr>
          <p:cNvPr id="283" name="Google Shape;283;p5"/>
          <p:cNvSpPr txBox="1"/>
          <p:nvPr/>
        </p:nvSpPr>
        <p:spPr>
          <a:xfrm>
            <a:off x="2262361" y="3813155"/>
            <a:ext cx="2397775" cy="17543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Century Gothic"/>
                <a:ea typeface="Century Gothic"/>
                <a:cs typeface="Century Gothic"/>
                <a:sym typeface="Century Gothic"/>
              </a:rPr>
              <a:t>東京大学経済学部経営学科卒。1999年アンダーセンコンサルティング、2000年 株式会社ICP、2002年インスパイア入社、2006年インスパイア取締役、2008年インスパイア取締役副社長、その他インスパイア投資先であるユーグレナ、ギフティなどの社外取締役等を歴任。</a:t>
            </a:r>
            <a:endParaRPr sz="1400" b="0" i="0" u="none" strike="noStrike" cap="none">
              <a:solidFill>
                <a:srgbClr val="000000"/>
              </a:solidFill>
              <a:latin typeface="Arial"/>
              <a:ea typeface="Arial"/>
              <a:cs typeface="Arial"/>
              <a:sym typeface="Arial"/>
            </a:endParaRPr>
          </a:p>
        </p:txBody>
      </p:sp>
      <p:sp>
        <p:nvSpPr>
          <p:cNvPr id="284" name="Google Shape;284;p5"/>
          <p:cNvSpPr txBox="1"/>
          <p:nvPr/>
        </p:nvSpPr>
        <p:spPr>
          <a:xfrm>
            <a:off x="793048" y="3255888"/>
            <a:ext cx="3041609" cy="40011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lt1"/>
                </a:solidFill>
                <a:latin typeface="Century Gothic"/>
                <a:ea typeface="Century Gothic"/>
                <a:cs typeface="Century Gothic"/>
                <a:sym typeface="Century Gothic"/>
              </a:rPr>
              <a:t>代表取締役CEO</a:t>
            </a:r>
            <a:endParaRPr sz="2000" b="1" i="0" u="none" strike="noStrike" cap="none">
              <a:solidFill>
                <a:schemeClr val="lt1"/>
              </a:solidFill>
              <a:latin typeface="Century Gothic"/>
              <a:ea typeface="Century Gothic"/>
              <a:cs typeface="Century Gothic"/>
              <a:sym typeface="Century Gothic"/>
            </a:endParaRPr>
          </a:p>
        </p:txBody>
      </p:sp>
      <p:sp>
        <p:nvSpPr>
          <p:cNvPr id="285" name="Google Shape;285;p5"/>
          <p:cNvSpPr txBox="1"/>
          <p:nvPr/>
        </p:nvSpPr>
        <p:spPr>
          <a:xfrm>
            <a:off x="5309343" y="3275592"/>
            <a:ext cx="3041609" cy="40011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lt1"/>
                </a:solidFill>
                <a:latin typeface="Century Gothic"/>
                <a:ea typeface="Century Gothic"/>
                <a:cs typeface="Century Gothic"/>
                <a:sym typeface="Century Gothic"/>
              </a:rPr>
              <a:t>創業者/取締役CTO</a:t>
            </a:r>
            <a:endParaRPr sz="2000" b="1" i="0" u="none" strike="noStrike" cap="none">
              <a:solidFill>
                <a:schemeClr val="lt1"/>
              </a:solidFill>
              <a:latin typeface="Century Gothic"/>
              <a:ea typeface="Century Gothic"/>
              <a:cs typeface="Century Gothic"/>
              <a:sym typeface="Century Gothic"/>
            </a:endParaRPr>
          </a:p>
        </p:txBody>
      </p:sp>
      <p:sp>
        <p:nvSpPr>
          <p:cNvPr id="286" name="Google Shape;286;p5"/>
          <p:cNvSpPr txBox="1"/>
          <p:nvPr/>
        </p:nvSpPr>
        <p:spPr>
          <a:xfrm>
            <a:off x="793047" y="6265291"/>
            <a:ext cx="3041609" cy="40011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lt1"/>
                </a:solidFill>
                <a:latin typeface="Century Gothic"/>
                <a:ea typeface="Century Gothic"/>
                <a:cs typeface="Century Gothic"/>
                <a:sym typeface="Century Gothic"/>
              </a:rPr>
              <a:t>取締役</a:t>
            </a:r>
            <a:endParaRPr sz="1400" b="0" i="0" u="none" strike="noStrike" cap="none">
              <a:solidFill>
                <a:srgbClr val="000000"/>
              </a:solidFill>
              <a:latin typeface="Arial"/>
              <a:ea typeface="Arial"/>
              <a:cs typeface="Arial"/>
              <a:sym typeface="Arial"/>
            </a:endParaRPr>
          </a:p>
        </p:txBody>
      </p:sp>
      <p:sp>
        <p:nvSpPr>
          <p:cNvPr id="287" name="Google Shape;287;p5"/>
          <p:cNvSpPr txBox="1"/>
          <p:nvPr/>
        </p:nvSpPr>
        <p:spPr>
          <a:xfrm>
            <a:off x="6688443" y="3813155"/>
            <a:ext cx="2397775" cy="24929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Century Gothic"/>
                <a:ea typeface="Century Gothic"/>
                <a:cs typeface="Century Gothic"/>
                <a:sym typeface="Century Gothic"/>
              </a:rPr>
              <a:t>「ネット×家電」の商品開発を志し、2003年、松下電器産業（現パナソニック）に入社。eネット事業本部に配属され、デジタルカメラ「LUMIX」やレコーダー「DIGA」などのネット対応家電の商品開発に携わり、2007年にパナソニックを退職。翌年、ハードウエアベンチャー・株式会社Cerevoを設立し、代表取締役に就任。2018年4月にパナソニック完全子会社となるShiftallを設立。</a:t>
            </a:r>
            <a:endParaRPr sz="1400" b="0" i="0" u="none" strike="noStrike" cap="none">
              <a:solidFill>
                <a:srgbClr val="000000"/>
              </a:solidFill>
              <a:latin typeface="Arial"/>
              <a:ea typeface="Arial"/>
              <a:cs typeface="Arial"/>
              <a:sym typeface="Arial"/>
            </a:endParaRPr>
          </a:p>
        </p:txBody>
      </p:sp>
      <p:sp>
        <p:nvSpPr>
          <p:cNvPr id="288" name="Google Shape;288;p5"/>
          <p:cNvSpPr txBox="1"/>
          <p:nvPr/>
        </p:nvSpPr>
        <p:spPr>
          <a:xfrm>
            <a:off x="5107873" y="5847211"/>
            <a:ext cx="1771392" cy="40011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ja-JP" sz="2000" b="1" i="0" u="none" strike="noStrike" cap="none">
                <a:solidFill>
                  <a:schemeClr val="dk1"/>
                </a:solidFill>
                <a:latin typeface="Century Gothic"/>
                <a:ea typeface="Century Gothic"/>
                <a:cs typeface="Century Gothic"/>
                <a:sym typeface="Century Gothic"/>
              </a:rPr>
              <a:t>岩佐琢磨</a:t>
            </a:r>
            <a:endParaRPr sz="1400" b="0" i="0" u="none" strike="noStrike" cap="none">
              <a:solidFill>
                <a:srgbClr val="000000"/>
              </a:solidFill>
              <a:latin typeface="Arial"/>
              <a:ea typeface="Arial"/>
              <a:cs typeface="Arial"/>
              <a:sym typeface="Arial"/>
            </a:endParaRPr>
          </a:p>
        </p:txBody>
      </p:sp>
      <p:pic>
        <p:nvPicPr>
          <p:cNvPr id="289" name="Google Shape;289;p5" descr="岩佐 琢磨 | GLOBIS 知見録"/>
          <p:cNvPicPr preferRelativeResize="0"/>
          <p:nvPr/>
        </p:nvPicPr>
        <p:blipFill rotWithShape="1">
          <a:blip r:embed="rId6">
            <a:alphaModFix/>
          </a:blip>
          <a:srcRect/>
          <a:stretch/>
        </p:blipFill>
        <p:spPr>
          <a:xfrm>
            <a:off x="4969881" y="3813155"/>
            <a:ext cx="1538173" cy="1861189"/>
          </a:xfrm>
          <a:prstGeom prst="rect">
            <a:avLst/>
          </a:prstGeom>
          <a:noFill/>
          <a:ln>
            <a:noFill/>
          </a:ln>
        </p:spPr>
      </p:pic>
      <p:sp>
        <p:nvSpPr>
          <p:cNvPr id="290" name="Google Shape;290;p5"/>
          <p:cNvSpPr txBox="1"/>
          <p:nvPr/>
        </p:nvSpPr>
        <p:spPr>
          <a:xfrm>
            <a:off x="5309343" y="6283095"/>
            <a:ext cx="3041609" cy="40011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lt1"/>
                </a:solidFill>
                <a:latin typeface="Century Gothic"/>
                <a:ea typeface="Century Gothic"/>
                <a:cs typeface="Century Gothic"/>
                <a:sym typeface="Century Gothic"/>
              </a:rPr>
              <a:t>社外取締役</a:t>
            </a:r>
            <a:endParaRPr sz="1400" b="0" i="0" u="none" strike="noStrike" cap="none">
              <a:solidFill>
                <a:srgbClr val="000000"/>
              </a:solidFill>
              <a:latin typeface="Arial"/>
              <a:ea typeface="Arial"/>
              <a:cs typeface="Arial"/>
              <a:sym typeface="Arial"/>
            </a:endParaRPr>
          </a:p>
        </p:txBody>
      </p:sp>
      <p:sp>
        <p:nvSpPr>
          <p:cNvPr id="3" name="スライド番号プレースホルダー 2">
            <a:extLst>
              <a:ext uri="{FF2B5EF4-FFF2-40B4-BE49-F238E27FC236}">
                <a16:creationId xmlns:a16="http://schemas.microsoft.com/office/drawing/2014/main" id="{CE2102F2-2F08-44EC-9D55-DF9C16A98A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3</a:t>
            </a:fld>
            <a:endParaRPr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6"/>
          <p:cNvSpPr txBox="1"/>
          <p:nvPr/>
        </p:nvSpPr>
        <p:spPr>
          <a:xfrm>
            <a:off x="373079" y="2855778"/>
            <a:ext cx="17713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0000"/>
                </a:solidFill>
                <a:latin typeface="Meiryo"/>
                <a:ea typeface="Meiryo"/>
                <a:cs typeface="Meiryo"/>
                <a:sym typeface="Meiryo"/>
              </a:rPr>
              <a:t>緒方 貴紀</a:t>
            </a:r>
            <a:endParaRPr sz="2000" b="1" i="0" u="none" strike="noStrike" cap="none">
              <a:solidFill>
                <a:schemeClr val="dk1"/>
              </a:solidFill>
              <a:latin typeface="Century Gothic"/>
              <a:ea typeface="Century Gothic"/>
              <a:cs typeface="Century Gothic"/>
              <a:sym typeface="Century Gothic"/>
            </a:endParaRPr>
          </a:p>
        </p:txBody>
      </p:sp>
      <p:sp>
        <p:nvSpPr>
          <p:cNvPr id="296" name="Google Shape;296;p6"/>
          <p:cNvSpPr txBox="1"/>
          <p:nvPr/>
        </p:nvSpPr>
        <p:spPr>
          <a:xfrm>
            <a:off x="2340025" y="675775"/>
            <a:ext cx="2443285"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000000"/>
                </a:solidFill>
                <a:latin typeface="Meiryo"/>
                <a:ea typeface="Meiryo"/>
                <a:cs typeface="Meiryo"/>
                <a:sym typeface="Meiryo"/>
              </a:rPr>
              <a:t>1988年生まれ。福岡県出身。久留米高専卒業後、九州大学に編入学。在学中に、IPA未踏 IT 人材発掘・育成事業未踏ユースプロジェクト採択。卒業後、同大学大学院に入学し、在学中の2012年9月に岡田陽介代表と株式会社ABEJAを起業。Deep Learningを用いた研究やプロダクト開発に従事。大学との共同研究や国内外の学会発表も多数。</a:t>
            </a:r>
            <a:endParaRPr sz="1200" b="0" i="0" u="none" strike="noStrike" cap="none">
              <a:solidFill>
                <a:schemeClr val="dk1"/>
              </a:solidFill>
              <a:latin typeface="Century Gothic"/>
              <a:ea typeface="Century Gothic"/>
              <a:cs typeface="Century Gothic"/>
              <a:sym typeface="Century Gothic"/>
            </a:endParaRPr>
          </a:p>
        </p:txBody>
      </p:sp>
      <p:sp>
        <p:nvSpPr>
          <p:cNvPr id="297" name="Google Shape;297;p6"/>
          <p:cNvSpPr txBox="1"/>
          <p:nvPr/>
        </p:nvSpPr>
        <p:spPr>
          <a:xfrm>
            <a:off x="793048" y="3255888"/>
            <a:ext cx="3041609" cy="40011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lt1"/>
                </a:solidFill>
                <a:latin typeface="Century Gothic"/>
                <a:ea typeface="Century Gothic"/>
                <a:cs typeface="Century Gothic"/>
                <a:sym typeface="Century Gothic"/>
              </a:rPr>
              <a:t>執行役員</a:t>
            </a:r>
            <a:endParaRPr sz="1400" b="0" i="0" u="none" strike="noStrike" cap="none">
              <a:solidFill>
                <a:srgbClr val="000000"/>
              </a:solidFill>
              <a:latin typeface="Arial"/>
              <a:ea typeface="Arial"/>
              <a:cs typeface="Arial"/>
              <a:sym typeface="Arial"/>
            </a:endParaRPr>
          </a:p>
        </p:txBody>
      </p:sp>
      <p:pic>
        <p:nvPicPr>
          <p:cNvPr id="298" name="Google Shape;298;p6" descr="Deep Technology 15:20- 16:00 URLをコピー テクノロジー Deep  Learningのビジネス活用を加速する技術とその応用 ABEJAの研究開発チームによる、Deep  Learningをビジネスで活用するための最新の技術動向を応用方法を含めてお伝えします。 緒方 貴紀 ..."/>
          <p:cNvPicPr preferRelativeResize="0"/>
          <p:nvPr/>
        </p:nvPicPr>
        <p:blipFill rotWithShape="1">
          <a:blip r:embed="rId3">
            <a:alphaModFix/>
          </a:blip>
          <a:srcRect/>
          <a:stretch/>
        </p:blipFill>
        <p:spPr>
          <a:xfrm>
            <a:off x="205524" y="723373"/>
            <a:ext cx="2106501" cy="2106501"/>
          </a:xfrm>
          <a:prstGeom prst="rect">
            <a:avLst/>
          </a:prstGeom>
          <a:noFill/>
          <a:ln>
            <a:noFill/>
          </a:ln>
        </p:spPr>
      </p:pic>
      <p:sp>
        <p:nvSpPr>
          <p:cNvPr id="299" name="Google Shape;299;p6"/>
          <p:cNvSpPr txBox="1"/>
          <p:nvPr/>
        </p:nvSpPr>
        <p:spPr>
          <a:xfrm>
            <a:off x="65406" y="100112"/>
            <a:ext cx="767541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dirty="0">
                <a:solidFill>
                  <a:schemeClr val="dk1"/>
                </a:solidFill>
                <a:latin typeface="Century Gothic"/>
                <a:ea typeface="Century Gothic"/>
                <a:cs typeface="Century Gothic"/>
                <a:sym typeface="Century Gothic"/>
              </a:rPr>
              <a:t>経営チームに関して</a:t>
            </a:r>
            <a:endParaRPr sz="1400" b="0" i="0" u="none" strike="noStrike" cap="none" dirty="0">
              <a:solidFill>
                <a:srgbClr val="000000"/>
              </a:solidFill>
              <a:latin typeface="Arial"/>
              <a:ea typeface="Arial"/>
              <a:cs typeface="Arial"/>
              <a:sym typeface="Arial"/>
            </a:endParaRPr>
          </a:p>
        </p:txBody>
      </p:sp>
      <p:sp>
        <p:nvSpPr>
          <p:cNvPr id="3" name="スライド番号プレースホルダー 2">
            <a:extLst>
              <a:ext uri="{FF2B5EF4-FFF2-40B4-BE49-F238E27FC236}">
                <a16:creationId xmlns:a16="http://schemas.microsoft.com/office/drawing/2014/main" id="{E05A1119-AB4F-44D4-9544-C70DB9612F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4</a:t>
            </a:fld>
            <a:endParaRPr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1"/>
          <p:cNvSpPr txBox="1"/>
          <p:nvPr/>
        </p:nvSpPr>
        <p:spPr>
          <a:xfrm>
            <a:off x="202192" y="1688934"/>
            <a:ext cx="262468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ja-JP" sz="2800" b="1" i="0" u="none" strike="noStrike" cap="none">
                <a:solidFill>
                  <a:schemeClr val="dk1"/>
                </a:solidFill>
                <a:latin typeface="Arial"/>
                <a:ea typeface="Arial"/>
                <a:cs typeface="Arial"/>
                <a:sym typeface="Arial"/>
              </a:rPr>
              <a:t>統合失調症</a:t>
            </a:r>
            <a:endParaRPr sz="1400" b="0" i="0" u="none" strike="noStrike" cap="none">
              <a:solidFill>
                <a:srgbClr val="000000"/>
              </a:solidFill>
              <a:latin typeface="Arial"/>
              <a:ea typeface="Arial"/>
              <a:cs typeface="Arial"/>
              <a:sym typeface="Arial"/>
            </a:endParaRPr>
          </a:p>
        </p:txBody>
      </p:sp>
      <p:sp>
        <p:nvSpPr>
          <p:cNvPr id="331" name="Google Shape;331;p11"/>
          <p:cNvSpPr txBox="1"/>
          <p:nvPr/>
        </p:nvSpPr>
        <p:spPr>
          <a:xfrm>
            <a:off x="2981554" y="1393000"/>
            <a:ext cx="295921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ja-JP" sz="2800" b="1" i="0" u="none" strike="noStrike" cap="none">
                <a:solidFill>
                  <a:schemeClr val="dk1"/>
                </a:solidFill>
                <a:latin typeface="Arial"/>
                <a:ea typeface="Arial"/>
                <a:cs typeface="Arial"/>
                <a:sym typeface="Arial"/>
              </a:rPr>
              <a:t>うつ病/</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r>
              <a:rPr lang="ja-JP" sz="2800" b="1" i="0" u="none" strike="noStrike" cap="none">
                <a:solidFill>
                  <a:schemeClr val="dk1"/>
                </a:solidFill>
                <a:latin typeface="Arial"/>
                <a:ea typeface="Arial"/>
                <a:cs typeface="Arial"/>
                <a:sym typeface="Arial"/>
              </a:rPr>
              <a:t>双極性障害</a:t>
            </a:r>
            <a:endParaRPr sz="1400" b="0" i="0" u="none" strike="noStrike" cap="none">
              <a:solidFill>
                <a:srgbClr val="000000"/>
              </a:solidFill>
              <a:latin typeface="Arial"/>
              <a:ea typeface="Arial"/>
              <a:cs typeface="Arial"/>
              <a:sym typeface="Arial"/>
            </a:endParaRPr>
          </a:p>
        </p:txBody>
      </p:sp>
      <p:sp>
        <p:nvSpPr>
          <p:cNvPr id="332" name="Google Shape;332;p11"/>
          <p:cNvSpPr txBox="1"/>
          <p:nvPr/>
        </p:nvSpPr>
        <p:spPr>
          <a:xfrm>
            <a:off x="5993117" y="1685184"/>
            <a:ext cx="277869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ja-JP" sz="2800" b="1" i="0" u="none" strike="noStrike" cap="none">
                <a:solidFill>
                  <a:schemeClr val="dk1"/>
                </a:solidFill>
                <a:latin typeface="Arial"/>
                <a:ea typeface="Arial"/>
                <a:cs typeface="Arial"/>
                <a:sym typeface="Arial"/>
              </a:rPr>
              <a:t>パーキンソン病</a:t>
            </a:r>
            <a:endParaRPr sz="1400" b="0" i="0" u="none" strike="noStrike" cap="none">
              <a:solidFill>
                <a:srgbClr val="000000"/>
              </a:solidFill>
              <a:latin typeface="Arial"/>
              <a:ea typeface="Arial"/>
              <a:cs typeface="Arial"/>
              <a:sym typeface="Arial"/>
            </a:endParaRPr>
          </a:p>
        </p:txBody>
      </p:sp>
      <p:sp>
        <p:nvSpPr>
          <p:cNvPr id="333" name="Google Shape;333;p11"/>
          <p:cNvSpPr txBox="1"/>
          <p:nvPr/>
        </p:nvSpPr>
        <p:spPr>
          <a:xfrm>
            <a:off x="-268828" y="675553"/>
            <a:ext cx="920865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精神疾患・神経変性疾患・発達障害領域における</a:t>
            </a:r>
            <a:endParaRPr sz="2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C00000"/>
              </a:buClr>
              <a:buSzPts val="2000"/>
              <a:buFont typeface="Arial"/>
              <a:buNone/>
            </a:pPr>
            <a:r>
              <a:rPr lang="ja-JP" sz="2000" b="1" i="0" u="none" strike="noStrike" cap="none">
                <a:solidFill>
                  <a:srgbClr val="C00000"/>
                </a:solidFill>
                <a:latin typeface="Arial"/>
                <a:ea typeface="Arial"/>
                <a:cs typeface="Arial"/>
                <a:sym typeface="Arial"/>
              </a:rPr>
              <a:t>新たな治療を開発するベンチャー企業</a:t>
            </a:r>
            <a:r>
              <a:rPr lang="ja-JP" sz="2000" b="1" i="0" u="none" strike="noStrike" cap="none">
                <a:solidFill>
                  <a:schemeClr val="dk1"/>
                </a:solidFill>
                <a:latin typeface="Arial"/>
                <a:ea typeface="Arial"/>
                <a:cs typeface="Arial"/>
                <a:sym typeface="Arial"/>
              </a:rPr>
              <a:t>である。</a:t>
            </a:r>
            <a:endParaRPr sz="2000" b="1" i="0" u="none" strike="noStrike" cap="none">
              <a:solidFill>
                <a:schemeClr val="dk1"/>
              </a:solidFill>
              <a:latin typeface="Arial"/>
              <a:ea typeface="Arial"/>
              <a:cs typeface="Arial"/>
              <a:sym typeface="Arial"/>
            </a:endParaRPr>
          </a:p>
        </p:txBody>
      </p:sp>
      <p:pic>
        <p:nvPicPr>
          <p:cNvPr id="334" name="Google Shape;334;p11" descr="C:\Users\Shoi\Dropbox\Ueda lab\submitted\Wake_Paper_Science\Wake_Paper_Neuron\Press release\Slide\reference\Photo\Lincoln_dep.jpg"/>
          <p:cNvPicPr preferRelativeResize="0"/>
          <p:nvPr/>
        </p:nvPicPr>
        <p:blipFill rotWithShape="1">
          <a:blip r:embed="rId3">
            <a:alphaModFix/>
          </a:blip>
          <a:srcRect/>
          <a:stretch/>
        </p:blipFill>
        <p:spPr>
          <a:xfrm>
            <a:off x="3293990" y="2314678"/>
            <a:ext cx="2334346" cy="2880000"/>
          </a:xfrm>
          <a:prstGeom prst="rect">
            <a:avLst/>
          </a:prstGeom>
          <a:noFill/>
          <a:ln>
            <a:noFill/>
          </a:ln>
        </p:spPr>
      </p:pic>
      <p:sp>
        <p:nvSpPr>
          <p:cNvPr id="335" name="Google Shape;335;p11"/>
          <p:cNvSpPr txBox="1"/>
          <p:nvPr/>
        </p:nvSpPr>
        <p:spPr>
          <a:xfrm>
            <a:off x="78465" y="5299410"/>
            <a:ext cx="287213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John Forbes Nash, Jr (1928-2015)</a:t>
            </a:r>
            <a:endParaRPr sz="2000" b="1" i="0" u="none" strike="noStrike" cap="none">
              <a:solidFill>
                <a:schemeClr val="dk1"/>
              </a:solidFill>
              <a:latin typeface="Arial"/>
              <a:ea typeface="Arial"/>
              <a:cs typeface="Arial"/>
              <a:sym typeface="Arial"/>
            </a:endParaRPr>
          </a:p>
        </p:txBody>
      </p:sp>
      <p:sp>
        <p:nvSpPr>
          <p:cNvPr id="336" name="Google Shape;336;p11"/>
          <p:cNvSpPr txBox="1"/>
          <p:nvPr/>
        </p:nvSpPr>
        <p:spPr>
          <a:xfrm>
            <a:off x="3264039" y="5299410"/>
            <a:ext cx="239424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Abraham Lincoln (1809-1865)</a:t>
            </a:r>
            <a:endParaRPr sz="2000" b="1" i="0" u="none" strike="noStrike" cap="none">
              <a:solidFill>
                <a:schemeClr val="dk1"/>
              </a:solidFill>
              <a:latin typeface="Arial"/>
              <a:ea typeface="Arial"/>
              <a:cs typeface="Arial"/>
              <a:sym typeface="Arial"/>
            </a:endParaRPr>
          </a:p>
        </p:txBody>
      </p:sp>
      <p:sp>
        <p:nvSpPr>
          <p:cNvPr id="337" name="Google Shape;337;p11"/>
          <p:cNvSpPr txBox="1"/>
          <p:nvPr/>
        </p:nvSpPr>
        <p:spPr>
          <a:xfrm>
            <a:off x="5855956" y="5279016"/>
            <a:ext cx="317720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Michael J. Fox</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(1961-)</a:t>
            </a:r>
            <a:endParaRPr sz="2000" b="1" i="0" u="none" strike="noStrike" cap="none">
              <a:solidFill>
                <a:schemeClr val="dk1"/>
              </a:solidFill>
              <a:latin typeface="Arial"/>
              <a:ea typeface="Arial"/>
              <a:cs typeface="Arial"/>
              <a:sym typeface="Arial"/>
            </a:endParaRPr>
          </a:p>
        </p:txBody>
      </p:sp>
      <p:sp>
        <p:nvSpPr>
          <p:cNvPr id="338" name="Google Shape;338;p11"/>
          <p:cNvSpPr/>
          <p:nvPr/>
        </p:nvSpPr>
        <p:spPr>
          <a:xfrm>
            <a:off x="7341160" y="6627083"/>
            <a:ext cx="193995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ja-JP" sz="1100" b="0" i="0" u="none" strike="noStrike" cap="none">
                <a:solidFill>
                  <a:schemeClr val="dk1"/>
                </a:solidFill>
                <a:latin typeface="Arial"/>
                <a:ea typeface="Arial"/>
                <a:cs typeface="Arial"/>
                <a:sym typeface="Arial"/>
              </a:rPr>
              <a:t>https://en.wikipedia.org/wiki</a:t>
            </a:r>
            <a:endParaRPr sz="1100" b="0" i="0" u="none" strike="noStrike" cap="none">
              <a:solidFill>
                <a:schemeClr val="dk1"/>
              </a:solidFill>
              <a:latin typeface="Arial"/>
              <a:ea typeface="Arial"/>
              <a:cs typeface="Arial"/>
              <a:sym typeface="Arial"/>
            </a:endParaRPr>
          </a:p>
        </p:txBody>
      </p:sp>
      <p:pic>
        <p:nvPicPr>
          <p:cNvPr id="339" name="Google Shape;339;p11" descr="C:\Users\Shoi\Dropbox\Ueda lab\submitted\Wake_Paper_Science\Wake_Paper_Neuron\Press release\Slide\reference\Photo\John_Forbes_Nash,_Jr._by_Peter_Badge2.jpg"/>
          <p:cNvPicPr preferRelativeResize="0"/>
          <p:nvPr/>
        </p:nvPicPr>
        <p:blipFill rotWithShape="1">
          <a:blip r:embed="rId4">
            <a:alphaModFix/>
          </a:blip>
          <a:srcRect/>
          <a:stretch/>
        </p:blipFill>
        <p:spPr>
          <a:xfrm>
            <a:off x="382206" y="2314678"/>
            <a:ext cx="2278310" cy="2880000"/>
          </a:xfrm>
          <a:prstGeom prst="rect">
            <a:avLst/>
          </a:prstGeom>
          <a:noFill/>
          <a:ln>
            <a:noFill/>
          </a:ln>
        </p:spPr>
      </p:pic>
      <p:pic>
        <p:nvPicPr>
          <p:cNvPr id="340" name="Google Shape;340;p11"/>
          <p:cNvPicPr preferRelativeResize="0"/>
          <p:nvPr/>
        </p:nvPicPr>
        <p:blipFill rotWithShape="1">
          <a:blip r:embed="rId5">
            <a:alphaModFix/>
          </a:blip>
          <a:srcRect l="14716" t="-920" r="9880" b="1340"/>
          <a:stretch/>
        </p:blipFill>
        <p:spPr>
          <a:xfrm>
            <a:off x="6216193" y="2292742"/>
            <a:ext cx="2249935" cy="2971361"/>
          </a:xfrm>
          <a:prstGeom prst="rect">
            <a:avLst/>
          </a:prstGeom>
          <a:noFill/>
          <a:ln>
            <a:noFill/>
          </a:ln>
        </p:spPr>
      </p:pic>
      <p:sp>
        <p:nvSpPr>
          <p:cNvPr id="341" name="Google Shape;341;p11"/>
          <p:cNvSpPr txBox="1"/>
          <p:nvPr/>
        </p:nvSpPr>
        <p:spPr>
          <a:xfrm>
            <a:off x="65406" y="100112"/>
            <a:ext cx="7675500" cy="371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en-US" sz="1800" b="1" i="0" u="none" strike="noStrike" cap="none" dirty="0">
                <a:solidFill>
                  <a:schemeClr val="dk1"/>
                </a:solidFill>
                <a:latin typeface="Century Gothic"/>
                <a:ea typeface="Century Gothic"/>
                <a:cs typeface="Century Gothic"/>
                <a:sym typeface="Century Gothic"/>
              </a:rPr>
              <a:t>市場を捉えるアングル</a:t>
            </a:r>
            <a:endParaRPr sz="1800" b="1" i="0" u="none" strike="noStrike" cap="none" dirty="0">
              <a:solidFill>
                <a:schemeClr val="dk1"/>
              </a:solidFill>
              <a:latin typeface="Century Gothic"/>
              <a:ea typeface="Century Gothic"/>
              <a:cs typeface="Century Gothic"/>
              <a:sym typeface="Century Gothic"/>
            </a:endParaRPr>
          </a:p>
        </p:txBody>
      </p:sp>
      <p:sp>
        <p:nvSpPr>
          <p:cNvPr id="342" name="Google Shape;342;p11"/>
          <p:cNvSpPr txBox="1"/>
          <p:nvPr/>
        </p:nvSpPr>
        <p:spPr>
          <a:xfrm>
            <a:off x="-64654" y="5993245"/>
            <a:ext cx="920865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これらの疾患は睡眠障害を併発する</a:t>
            </a:r>
            <a:endParaRPr sz="2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睡眠は脳の高感度センサーであり、</a:t>
            </a:r>
            <a:r>
              <a:rPr lang="ja-JP" sz="2000" b="1" i="0" u="none" strike="noStrike" cap="none">
                <a:solidFill>
                  <a:srgbClr val="C00000"/>
                </a:solidFill>
                <a:latin typeface="Arial"/>
                <a:ea typeface="Arial"/>
                <a:cs typeface="Arial"/>
                <a:sym typeface="Arial"/>
              </a:rPr>
              <a:t>解決の大きなヒントが隠されている</a:t>
            </a:r>
            <a:r>
              <a:rPr lang="ja-JP" sz="2000" b="1"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3" name="スライド番号プレースホルダー 2">
            <a:extLst>
              <a:ext uri="{FF2B5EF4-FFF2-40B4-BE49-F238E27FC236}">
                <a16:creationId xmlns:a16="http://schemas.microsoft.com/office/drawing/2014/main" id="{C8996189-F04E-47AC-81D3-7B284AABE2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5</a:t>
            </a:fld>
            <a:endParaRPr lang="ja-JP" altLang="en-US"/>
          </a:p>
        </p:txBody>
      </p:sp>
    </p:spTree>
    <p:extLst>
      <p:ext uri="{BB962C8B-B14F-4D97-AF65-F5344CB8AC3E}">
        <p14:creationId xmlns:p14="http://schemas.microsoft.com/office/powerpoint/2010/main" val="271846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41" name="Google Shape;341;p11"/>
          <p:cNvSpPr txBox="1"/>
          <p:nvPr/>
        </p:nvSpPr>
        <p:spPr>
          <a:xfrm>
            <a:off x="65406" y="100112"/>
            <a:ext cx="7675500" cy="371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en-US" sz="1800" b="1" dirty="0">
                <a:solidFill>
                  <a:schemeClr val="dk1"/>
                </a:solidFill>
                <a:latin typeface="Century Gothic"/>
                <a:ea typeface="Century Gothic"/>
                <a:cs typeface="Century Gothic"/>
                <a:sym typeface="Century Gothic"/>
              </a:rPr>
              <a:t>世界最高精度の睡眠・覚醒判定アルゴリズム</a:t>
            </a:r>
            <a:endParaRPr sz="1800" b="1" i="0" u="none" strike="noStrike" cap="none" dirty="0">
              <a:solidFill>
                <a:schemeClr val="dk1"/>
              </a:solidFill>
              <a:latin typeface="Century Gothic"/>
              <a:ea typeface="Century Gothic"/>
              <a:cs typeface="Century Gothic"/>
              <a:sym typeface="Century Gothic"/>
            </a:endParaRPr>
          </a:p>
        </p:txBody>
      </p:sp>
      <p:graphicFrame>
        <p:nvGraphicFramePr>
          <p:cNvPr id="11" name="表 10">
            <a:extLst>
              <a:ext uri="{FF2B5EF4-FFF2-40B4-BE49-F238E27FC236}">
                <a16:creationId xmlns:a16="http://schemas.microsoft.com/office/drawing/2014/main" id="{16011362-AE2D-4900-A101-4DE969AA19C0}"/>
              </a:ext>
            </a:extLst>
          </p:cNvPr>
          <p:cNvGraphicFramePr>
            <a:graphicFrameLocks noGrp="1"/>
          </p:cNvGraphicFramePr>
          <p:nvPr>
            <p:extLst>
              <p:ext uri="{D42A27DB-BD31-4B8C-83A1-F6EECF244321}">
                <p14:modId xmlns:p14="http://schemas.microsoft.com/office/powerpoint/2010/main" val="767158615"/>
              </p:ext>
            </p:extLst>
          </p:nvPr>
        </p:nvGraphicFramePr>
        <p:xfrm>
          <a:off x="1181528" y="1849349"/>
          <a:ext cx="6559378" cy="4119933"/>
        </p:xfrm>
        <a:graphic>
          <a:graphicData uri="http://schemas.openxmlformats.org/drawingml/2006/table">
            <a:tbl>
              <a:tblPr/>
              <a:tblGrid>
                <a:gridCol w="1493108">
                  <a:extLst>
                    <a:ext uri="{9D8B030D-6E8A-4147-A177-3AD203B41FA5}">
                      <a16:colId xmlns:a16="http://schemas.microsoft.com/office/drawing/2014/main" val="3884720218"/>
                    </a:ext>
                  </a:extLst>
                </a:gridCol>
                <a:gridCol w="2255108">
                  <a:extLst>
                    <a:ext uri="{9D8B030D-6E8A-4147-A177-3AD203B41FA5}">
                      <a16:colId xmlns:a16="http://schemas.microsoft.com/office/drawing/2014/main" val="3133739443"/>
                    </a:ext>
                  </a:extLst>
                </a:gridCol>
                <a:gridCol w="937054">
                  <a:extLst>
                    <a:ext uri="{9D8B030D-6E8A-4147-A177-3AD203B41FA5}">
                      <a16:colId xmlns:a16="http://schemas.microsoft.com/office/drawing/2014/main" val="606574618"/>
                    </a:ext>
                  </a:extLst>
                </a:gridCol>
                <a:gridCol w="937054">
                  <a:extLst>
                    <a:ext uri="{9D8B030D-6E8A-4147-A177-3AD203B41FA5}">
                      <a16:colId xmlns:a16="http://schemas.microsoft.com/office/drawing/2014/main" val="3929462825"/>
                    </a:ext>
                  </a:extLst>
                </a:gridCol>
                <a:gridCol w="937054">
                  <a:extLst>
                    <a:ext uri="{9D8B030D-6E8A-4147-A177-3AD203B41FA5}">
                      <a16:colId xmlns:a16="http://schemas.microsoft.com/office/drawing/2014/main" val="1135942019"/>
                    </a:ext>
                  </a:extLst>
                </a:gridCol>
              </a:tblGrid>
              <a:tr h="782505">
                <a:tc>
                  <a:txBody>
                    <a:bodyPr/>
                    <a:lstStyle/>
                    <a:p>
                      <a:pPr algn="ctr" rtl="0" fontAlgn="ctr">
                        <a:spcBef>
                          <a:spcPts val="0"/>
                        </a:spcBef>
                        <a:spcAft>
                          <a:spcPts val="0"/>
                        </a:spcAft>
                      </a:pPr>
                      <a:r>
                        <a:rPr lang="ja-JP" altLang="en-US" sz="1300" b="1" i="0" u="none" strike="noStrike" dirty="0">
                          <a:solidFill>
                            <a:srgbClr val="FFFFFF"/>
                          </a:solidFill>
                          <a:effectLst/>
                          <a:latin typeface="Arial" panose="020B0604020202020204" pitchFamily="34" charset="0"/>
                        </a:rPr>
                        <a:t>ウェアラブル</a:t>
                      </a:r>
                      <a:endParaRPr lang="ja-JP" altLang="en-US" sz="1300" dirty="0">
                        <a:effectLst/>
                      </a:endParaRPr>
                    </a:p>
                    <a:p>
                      <a:pPr algn="ctr" rtl="0" fontAlgn="ctr">
                        <a:spcBef>
                          <a:spcPts val="0"/>
                        </a:spcBef>
                        <a:spcAft>
                          <a:spcPts val="0"/>
                        </a:spcAft>
                      </a:pPr>
                      <a:r>
                        <a:rPr lang="ja-JP" altLang="en-US" sz="1300" b="1" i="0" u="none" strike="noStrike" dirty="0">
                          <a:solidFill>
                            <a:srgbClr val="FFFFFF"/>
                          </a:solidFill>
                          <a:effectLst/>
                          <a:latin typeface="Arial" panose="020B0604020202020204" pitchFamily="34" charset="0"/>
                        </a:rPr>
                        <a:t>デバイス・手法</a:t>
                      </a:r>
                      <a:endParaRPr lang="ja-JP" altLang="en-US" sz="1300" dirty="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solidFill>
                      <a:srgbClr val="434343"/>
                    </a:solidFill>
                  </a:tcPr>
                </a:tc>
                <a:tc>
                  <a:txBody>
                    <a:bodyPr/>
                    <a:lstStyle/>
                    <a:p>
                      <a:pPr algn="ctr" rtl="0" fontAlgn="ctr">
                        <a:spcBef>
                          <a:spcPts val="0"/>
                        </a:spcBef>
                        <a:spcAft>
                          <a:spcPts val="0"/>
                        </a:spcAft>
                      </a:pPr>
                      <a:r>
                        <a:rPr lang="ja-JP" altLang="en-US" sz="1300" b="1" i="0" u="none" strike="noStrike">
                          <a:solidFill>
                            <a:srgbClr val="FFFFFF"/>
                          </a:solidFill>
                          <a:effectLst/>
                          <a:latin typeface="Arial" panose="020B0604020202020204" pitchFamily="34" charset="0"/>
                        </a:rPr>
                        <a:t>研究者</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solidFill>
                      <a:srgbClr val="434343"/>
                    </a:solidFill>
                  </a:tcPr>
                </a:tc>
                <a:tc>
                  <a:txBody>
                    <a:bodyPr/>
                    <a:lstStyle/>
                    <a:p>
                      <a:pPr algn="ctr" rtl="0" fontAlgn="ctr">
                        <a:spcBef>
                          <a:spcPts val="0"/>
                        </a:spcBef>
                        <a:spcAft>
                          <a:spcPts val="0"/>
                        </a:spcAft>
                      </a:pPr>
                      <a:r>
                        <a:rPr lang="ja-JP" altLang="en-US" sz="1300" b="1" i="0" u="none" strike="noStrike">
                          <a:solidFill>
                            <a:srgbClr val="FFFFFF"/>
                          </a:solidFill>
                          <a:effectLst/>
                          <a:latin typeface="Arial" panose="020B0604020202020204" pitchFamily="34" charset="0"/>
                        </a:rPr>
                        <a:t>精度</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solidFill>
                      <a:srgbClr val="434343"/>
                    </a:solidFill>
                  </a:tcPr>
                </a:tc>
                <a:tc>
                  <a:txBody>
                    <a:bodyPr/>
                    <a:lstStyle/>
                    <a:p>
                      <a:pPr algn="ctr" rtl="0" fontAlgn="ctr">
                        <a:spcBef>
                          <a:spcPts val="0"/>
                        </a:spcBef>
                        <a:spcAft>
                          <a:spcPts val="0"/>
                        </a:spcAft>
                      </a:pPr>
                      <a:r>
                        <a:rPr lang="ja-JP" altLang="en-US" sz="1300" b="1" i="0" u="none" strike="noStrike">
                          <a:solidFill>
                            <a:srgbClr val="FFFFFF"/>
                          </a:solidFill>
                          <a:effectLst/>
                          <a:latin typeface="Arial" panose="020B0604020202020204" pitchFamily="34" charset="0"/>
                        </a:rPr>
                        <a:t>感度</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solidFill>
                      <a:srgbClr val="434343"/>
                    </a:solidFill>
                  </a:tcPr>
                </a:tc>
                <a:tc>
                  <a:txBody>
                    <a:bodyPr/>
                    <a:lstStyle/>
                    <a:p>
                      <a:pPr algn="ctr" rtl="0" fontAlgn="ctr">
                        <a:spcBef>
                          <a:spcPts val="0"/>
                        </a:spcBef>
                        <a:spcAft>
                          <a:spcPts val="0"/>
                        </a:spcAft>
                      </a:pPr>
                      <a:r>
                        <a:rPr lang="ja-JP" altLang="en-US" sz="1300" b="1" i="0" u="none" strike="noStrike">
                          <a:solidFill>
                            <a:srgbClr val="FFFFFF"/>
                          </a:solidFill>
                          <a:effectLst/>
                          <a:latin typeface="Arial" panose="020B0604020202020204" pitchFamily="34" charset="0"/>
                        </a:rPr>
                        <a:t>特異度</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solidFill>
                      <a:srgbClr val="434343"/>
                    </a:solidFill>
                  </a:tcPr>
                </a:tc>
                <a:extLst>
                  <a:ext uri="{0D108BD9-81ED-4DB2-BD59-A6C34878D82A}">
                    <a16:rowId xmlns:a16="http://schemas.microsoft.com/office/drawing/2014/main" val="2363058201"/>
                  </a:ext>
                </a:extLst>
              </a:tr>
              <a:tr h="556238">
                <a:tc>
                  <a:txBody>
                    <a:bodyPr/>
                    <a:lstStyle/>
                    <a:p>
                      <a:pPr algn="ctr" rtl="0" fontAlgn="ctr">
                        <a:spcBef>
                          <a:spcPts val="0"/>
                        </a:spcBef>
                        <a:spcAft>
                          <a:spcPts val="0"/>
                        </a:spcAft>
                      </a:pPr>
                      <a:r>
                        <a:rPr lang="en-US" sz="1300" b="1" i="0" u="none" strike="noStrike" dirty="0">
                          <a:solidFill>
                            <a:srgbClr val="C00000"/>
                          </a:solidFill>
                          <a:effectLst/>
                          <a:latin typeface="Arial" panose="020B0604020202020204" pitchFamily="34" charset="0"/>
                        </a:rPr>
                        <a:t>ACCEL</a:t>
                      </a:r>
                      <a:endParaRPr lang="en-US" sz="1300" dirty="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ctr" rtl="0" fontAlgn="ctr">
                        <a:spcBef>
                          <a:spcPts val="0"/>
                        </a:spcBef>
                        <a:spcAft>
                          <a:spcPts val="0"/>
                        </a:spcAft>
                      </a:pPr>
                      <a:r>
                        <a:rPr lang="en-US" sz="1300" b="1" i="0" u="none" strike="noStrike" dirty="0">
                          <a:solidFill>
                            <a:srgbClr val="C00000"/>
                          </a:solidFill>
                          <a:effectLst/>
                          <a:latin typeface="Arial" panose="020B0604020202020204" pitchFamily="34" charset="0"/>
                        </a:rPr>
                        <a:t>Karori+,2022</a:t>
                      </a:r>
                      <a:endParaRPr lang="en-US" sz="1300" dirty="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1" i="0" u="none" strike="noStrike">
                          <a:solidFill>
                            <a:srgbClr val="C00000"/>
                          </a:solidFill>
                          <a:effectLst/>
                          <a:latin typeface="Arial" panose="020B0604020202020204" pitchFamily="34" charset="0"/>
                        </a:rPr>
                        <a:t>93.2%</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1" i="0" u="none" strike="noStrike">
                          <a:solidFill>
                            <a:srgbClr val="C00000"/>
                          </a:solidFill>
                          <a:effectLst/>
                          <a:latin typeface="Arial" panose="020B0604020202020204" pitchFamily="34" charset="0"/>
                        </a:rPr>
                        <a:t>97.2%</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1" i="0" u="none" strike="noStrike">
                          <a:solidFill>
                            <a:srgbClr val="C00000"/>
                          </a:solidFill>
                          <a:effectLst/>
                          <a:latin typeface="Arial" panose="020B0604020202020204" pitchFamily="34" charset="0"/>
                        </a:rPr>
                        <a:t>82.2%</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3141394837"/>
                  </a:ext>
                </a:extLst>
              </a:tr>
              <a:tr h="556238">
                <a:tc>
                  <a:txBody>
                    <a:bodyPr/>
                    <a:lstStyle/>
                    <a:p>
                      <a:pPr algn="ctr" rtl="0" fontAlgn="ctr">
                        <a:spcBef>
                          <a:spcPts val="0"/>
                        </a:spcBef>
                        <a:spcAft>
                          <a:spcPts val="0"/>
                        </a:spcAft>
                      </a:pPr>
                      <a:r>
                        <a:rPr lang="en-US" sz="1300" b="0" i="0" u="none" strike="noStrike">
                          <a:solidFill>
                            <a:srgbClr val="000000"/>
                          </a:solidFill>
                          <a:effectLst/>
                          <a:latin typeface="Arial" panose="020B0604020202020204" pitchFamily="34" charset="0"/>
                        </a:rPr>
                        <a:t>Actiwatch-64</a:t>
                      </a:r>
                      <a:endParaRPr 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ctr" rtl="0" fontAlgn="ctr">
                        <a:spcBef>
                          <a:spcPts val="0"/>
                        </a:spcBef>
                        <a:spcAft>
                          <a:spcPts val="0"/>
                        </a:spcAft>
                      </a:pPr>
                      <a:r>
                        <a:rPr lang="en-US" sz="1300" b="0" i="0" u="none" strike="noStrike">
                          <a:solidFill>
                            <a:srgbClr val="000000"/>
                          </a:solidFill>
                          <a:effectLst/>
                          <a:latin typeface="Arial" panose="020B0604020202020204" pitchFamily="34" charset="0"/>
                        </a:rPr>
                        <a:t>Kosmadopoulos+, 2014</a:t>
                      </a:r>
                      <a:endParaRPr 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0" i="0" u="none" strike="noStrike">
                          <a:solidFill>
                            <a:srgbClr val="000000"/>
                          </a:solidFill>
                          <a:effectLst/>
                          <a:latin typeface="Arial" panose="020B0604020202020204" pitchFamily="34" charset="0"/>
                        </a:rPr>
                        <a:t>88.0%</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0" i="0" u="none" strike="noStrike">
                          <a:solidFill>
                            <a:srgbClr val="000000"/>
                          </a:solidFill>
                          <a:effectLst/>
                          <a:latin typeface="Arial" panose="020B0604020202020204" pitchFamily="34" charset="0"/>
                        </a:rPr>
                        <a:t>97.8%</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0" i="0" u="none" strike="noStrike">
                          <a:solidFill>
                            <a:srgbClr val="000000"/>
                          </a:solidFill>
                          <a:effectLst/>
                          <a:latin typeface="Arial" panose="020B0604020202020204" pitchFamily="34" charset="0"/>
                        </a:rPr>
                        <a:t>26.9%</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3764645705"/>
                  </a:ext>
                </a:extLst>
              </a:tr>
              <a:tr h="556238">
                <a:tc>
                  <a:txBody>
                    <a:bodyPr/>
                    <a:lstStyle/>
                    <a:p>
                      <a:pPr algn="ctr" rtl="0" fontAlgn="ctr">
                        <a:spcBef>
                          <a:spcPts val="0"/>
                        </a:spcBef>
                        <a:spcAft>
                          <a:spcPts val="0"/>
                        </a:spcAft>
                      </a:pPr>
                      <a:r>
                        <a:rPr lang="en-US" sz="1300" b="0" i="0" u="none" strike="noStrike">
                          <a:solidFill>
                            <a:srgbClr val="000000"/>
                          </a:solidFill>
                          <a:effectLst/>
                          <a:latin typeface="Arial" panose="020B0604020202020204" pitchFamily="34" charset="0"/>
                        </a:rPr>
                        <a:t>Actiwatch-64</a:t>
                      </a:r>
                      <a:endParaRPr 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ctr" rtl="0" fontAlgn="ctr">
                        <a:spcBef>
                          <a:spcPts val="0"/>
                        </a:spcBef>
                        <a:spcAft>
                          <a:spcPts val="0"/>
                        </a:spcAft>
                      </a:pPr>
                      <a:r>
                        <a:rPr lang="en-US" sz="1300" b="0" i="0" u="none" strike="noStrike">
                          <a:solidFill>
                            <a:srgbClr val="000000"/>
                          </a:solidFill>
                          <a:effectLst/>
                          <a:latin typeface="Arial" panose="020B0604020202020204" pitchFamily="34" charset="0"/>
                        </a:rPr>
                        <a:t>Markwald+, 2016</a:t>
                      </a:r>
                      <a:endParaRPr 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0" i="0" u="none" strike="noStrike">
                          <a:solidFill>
                            <a:srgbClr val="000000"/>
                          </a:solidFill>
                          <a:effectLst/>
                          <a:latin typeface="Arial" panose="020B0604020202020204" pitchFamily="34" charset="0"/>
                        </a:rPr>
                        <a:t>89.3%</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0" i="0" u="none" strike="noStrike">
                          <a:solidFill>
                            <a:srgbClr val="000000"/>
                          </a:solidFill>
                          <a:effectLst/>
                          <a:latin typeface="Arial" panose="020B0604020202020204" pitchFamily="34" charset="0"/>
                        </a:rPr>
                        <a:t>96.7%</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0" i="0" u="none" strike="noStrike">
                          <a:solidFill>
                            <a:srgbClr val="000000"/>
                          </a:solidFill>
                          <a:effectLst/>
                          <a:latin typeface="Arial" panose="020B0604020202020204" pitchFamily="34" charset="0"/>
                        </a:rPr>
                        <a:t>37.0%</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1075969162"/>
                  </a:ext>
                </a:extLst>
              </a:tr>
              <a:tr h="556238">
                <a:tc>
                  <a:txBody>
                    <a:bodyPr/>
                    <a:lstStyle/>
                    <a:p>
                      <a:pPr algn="ctr" rtl="0" fontAlgn="ctr">
                        <a:spcBef>
                          <a:spcPts val="0"/>
                        </a:spcBef>
                        <a:spcAft>
                          <a:spcPts val="0"/>
                        </a:spcAft>
                      </a:pPr>
                      <a:r>
                        <a:rPr lang="en-US" sz="1300" b="0" i="0" u="none" strike="noStrike">
                          <a:solidFill>
                            <a:srgbClr val="000000"/>
                          </a:solidFill>
                          <a:effectLst/>
                          <a:latin typeface="Arial" panose="020B0604020202020204" pitchFamily="34" charset="0"/>
                        </a:rPr>
                        <a:t>Fitbit</a:t>
                      </a:r>
                      <a:endParaRPr 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ctr" rtl="0" fontAlgn="ctr">
                        <a:spcBef>
                          <a:spcPts val="0"/>
                        </a:spcBef>
                        <a:spcAft>
                          <a:spcPts val="0"/>
                        </a:spcAft>
                      </a:pPr>
                      <a:r>
                        <a:rPr lang="en-US" sz="1300" b="0" i="0" u="none" strike="noStrike">
                          <a:solidFill>
                            <a:srgbClr val="000000"/>
                          </a:solidFill>
                          <a:effectLst/>
                          <a:latin typeface="Arial" panose="020B0604020202020204" pitchFamily="34" charset="0"/>
                        </a:rPr>
                        <a:t>de Zambotti+, 2016</a:t>
                      </a:r>
                      <a:endParaRPr 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0" i="0" u="none" strike="noStrike">
                          <a:solidFill>
                            <a:srgbClr val="000000"/>
                          </a:solidFill>
                          <a:effectLst/>
                          <a:latin typeface="Arial" panose="020B0604020202020204" pitchFamily="34" charset="0"/>
                        </a:rPr>
                        <a:t>90.9%</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0" i="0" u="none" strike="noStrike">
                          <a:solidFill>
                            <a:srgbClr val="000000"/>
                          </a:solidFill>
                          <a:effectLst/>
                          <a:latin typeface="Arial" panose="020B0604020202020204" pitchFamily="34" charset="0"/>
                        </a:rPr>
                        <a:t>95.4%</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0" i="0" u="none" strike="noStrike">
                          <a:solidFill>
                            <a:srgbClr val="000000"/>
                          </a:solidFill>
                          <a:effectLst/>
                          <a:latin typeface="Arial" panose="020B0604020202020204" pitchFamily="34" charset="0"/>
                        </a:rPr>
                        <a:t>42.4%</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536186279"/>
                  </a:ext>
                </a:extLst>
              </a:tr>
              <a:tr h="556238">
                <a:tc>
                  <a:txBody>
                    <a:bodyPr/>
                    <a:lstStyle/>
                    <a:p>
                      <a:pPr algn="ctr" rtl="0" fontAlgn="ctr">
                        <a:spcBef>
                          <a:spcPts val="0"/>
                        </a:spcBef>
                        <a:spcAft>
                          <a:spcPts val="0"/>
                        </a:spcAft>
                      </a:pPr>
                      <a:r>
                        <a:rPr lang="en-US" sz="1300" b="0" i="0" u="none" strike="noStrike">
                          <a:solidFill>
                            <a:srgbClr val="000000"/>
                          </a:solidFill>
                          <a:effectLst/>
                          <a:latin typeface="Arial" panose="020B0604020202020204" pitchFamily="34" charset="0"/>
                        </a:rPr>
                        <a:t>Apple Watch</a:t>
                      </a:r>
                      <a:endParaRPr 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ctr" rtl="0" fontAlgn="ctr">
                        <a:spcBef>
                          <a:spcPts val="0"/>
                        </a:spcBef>
                        <a:spcAft>
                          <a:spcPts val="0"/>
                        </a:spcAft>
                      </a:pPr>
                      <a:r>
                        <a:rPr lang="en-US" sz="1300" b="0" i="0" u="none" strike="noStrike">
                          <a:solidFill>
                            <a:srgbClr val="000000"/>
                          </a:solidFill>
                          <a:effectLst/>
                          <a:latin typeface="Arial" panose="020B0604020202020204" pitchFamily="34" charset="0"/>
                        </a:rPr>
                        <a:t>Walch+, 2019</a:t>
                      </a:r>
                      <a:endParaRPr 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0" i="0" u="none" strike="noStrike">
                          <a:solidFill>
                            <a:srgbClr val="000000"/>
                          </a:solidFill>
                          <a:effectLst/>
                          <a:latin typeface="Arial" panose="020B0604020202020204" pitchFamily="34" charset="0"/>
                        </a:rPr>
                        <a:t>86.6%</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0" i="0" u="none" strike="noStrike">
                          <a:solidFill>
                            <a:srgbClr val="000000"/>
                          </a:solidFill>
                          <a:effectLst/>
                          <a:latin typeface="Arial" panose="020B0604020202020204" pitchFamily="34" charset="0"/>
                        </a:rPr>
                        <a:t>93.0%</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0" i="0" u="none" strike="noStrike" dirty="0">
                          <a:solidFill>
                            <a:srgbClr val="000000"/>
                          </a:solidFill>
                          <a:effectLst/>
                          <a:latin typeface="Arial" panose="020B0604020202020204" pitchFamily="34" charset="0"/>
                        </a:rPr>
                        <a:t>54.1%</a:t>
                      </a:r>
                      <a:endParaRPr lang="ja-JP" altLang="en-US" sz="1300" dirty="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448253247"/>
                  </a:ext>
                </a:extLst>
              </a:tr>
              <a:tr h="556238">
                <a:tc>
                  <a:txBody>
                    <a:bodyPr/>
                    <a:lstStyle/>
                    <a:p>
                      <a:pPr algn="ctr" rtl="0" fontAlgn="ctr">
                        <a:spcBef>
                          <a:spcPts val="0"/>
                        </a:spcBef>
                        <a:spcAft>
                          <a:spcPts val="0"/>
                        </a:spcAft>
                      </a:pPr>
                      <a:r>
                        <a:rPr lang="en-US" sz="1300" b="0" i="0" u="none" strike="noStrike">
                          <a:solidFill>
                            <a:srgbClr val="000000"/>
                          </a:solidFill>
                          <a:effectLst/>
                          <a:latin typeface="Arial" panose="020B0604020202020204" pitchFamily="34" charset="0"/>
                        </a:rPr>
                        <a:t>Oura Ring</a:t>
                      </a:r>
                      <a:endParaRPr 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ctr" rtl="0" fontAlgn="ctr">
                        <a:spcBef>
                          <a:spcPts val="0"/>
                        </a:spcBef>
                        <a:spcAft>
                          <a:spcPts val="0"/>
                        </a:spcAft>
                      </a:pPr>
                      <a:r>
                        <a:rPr lang="en-US" sz="1300" b="0" i="0" u="none" strike="noStrike">
                          <a:solidFill>
                            <a:srgbClr val="000000"/>
                          </a:solidFill>
                          <a:effectLst/>
                          <a:latin typeface="Arial" panose="020B0604020202020204" pitchFamily="34" charset="0"/>
                        </a:rPr>
                        <a:t>de Zambotti+, 2019</a:t>
                      </a:r>
                      <a:endParaRPr 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0" i="0" u="none" strike="noStrike">
                          <a:solidFill>
                            <a:srgbClr val="000000"/>
                          </a:solidFill>
                          <a:effectLst/>
                          <a:latin typeface="Arial" panose="020B0604020202020204" pitchFamily="34" charset="0"/>
                        </a:rPr>
                        <a:t>-</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0" i="0" u="none" strike="noStrike">
                          <a:solidFill>
                            <a:srgbClr val="000000"/>
                          </a:solidFill>
                          <a:effectLst/>
                          <a:latin typeface="Arial" panose="020B0604020202020204" pitchFamily="34" charset="0"/>
                        </a:rPr>
                        <a:t>96%</a:t>
                      </a:r>
                      <a:endParaRPr lang="ja-JP" altLang="en-US" sz="130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tc>
                  <a:txBody>
                    <a:bodyPr/>
                    <a:lstStyle/>
                    <a:p>
                      <a:pPr algn="r" rtl="0" fontAlgn="ctr">
                        <a:spcBef>
                          <a:spcPts val="0"/>
                        </a:spcBef>
                        <a:spcAft>
                          <a:spcPts val="0"/>
                        </a:spcAft>
                      </a:pPr>
                      <a:r>
                        <a:rPr lang="en-US" altLang="ja-JP" sz="1300" b="0" i="0" u="none" strike="noStrike" dirty="0">
                          <a:solidFill>
                            <a:srgbClr val="000000"/>
                          </a:solidFill>
                          <a:effectLst/>
                          <a:latin typeface="Arial" panose="020B0604020202020204" pitchFamily="34" charset="0"/>
                        </a:rPr>
                        <a:t>48%</a:t>
                      </a:r>
                      <a:endParaRPr lang="ja-JP" altLang="en-US" sz="1300" dirty="0">
                        <a:effectLst/>
                      </a:endParaRPr>
                    </a:p>
                  </a:txBody>
                  <a:tcPr marL="88900" marR="88900" marT="88900" marB="88900" anchor="ctr">
                    <a:lnL w="25400" cap="flat" cmpd="sng" algn="ctr">
                      <a:solidFill>
                        <a:srgbClr val="666666"/>
                      </a:solidFill>
                      <a:prstDash val="solid"/>
                      <a:round/>
                      <a:headEnd type="none" w="med" len="med"/>
                      <a:tailEnd type="none" w="med" len="med"/>
                    </a:lnL>
                    <a:lnR w="25400" cap="flat" cmpd="sng" algn="ctr">
                      <a:solidFill>
                        <a:srgbClr val="666666"/>
                      </a:solidFill>
                      <a:prstDash val="solid"/>
                      <a:round/>
                      <a:headEnd type="none" w="med" len="med"/>
                      <a:tailEnd type="none" w="med" len="med"/>
                    </a:lnR>
                    <a:lnT w="25400" cap="flat" cmpd="sng" algn="ctr">
                      <a:solidFill>
                        <a:srgbClr val="666666"/>
                      </a:solidFill>
                      <a:prstDash val="solid"/>
                      <a:round/>
                      <a:headEnd type="none" w="med" len="med"/>
                      <a:tailEnd type="none" w="med" len="med"/>
                    </a:lnT>
                    <a:lnB w="254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334504095"/>
                  </a:ext>
                </a:extLst>
              </a:tr>
            </a:tbl>
          </a:graphicData>
        </a:graphic>
      </p:graphicFrame>
      <p:sp>
        <p:nvSpPr>
          <p:cNvPr id="12" name="Rectangle 5">
            <a:extLst>
              <a:ext uri="{FF2B5EF4-FFF2-40B4-BE49-F238E27FC236}">
                <a16:creationId xmlns:a16="http://schemas.microsoft.com/office/drawing/2014/main" id="{6D975133-ACA8-4D06-A81A-486052B6218B}"/>
              </a:ext>
            </a:extLst>
          </p:cNvPr>
          <p:cNvSpPr>
            <a:spLocks noChangeArrowheads="1"/>
          </p:cNvSpPr>
          <p:nvPr/>
        </p:nvSpPr>
        <p:spPr bwMode="auto">
          <a:xfrm>
            <a:off x="2549525" y="27527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6" name="Google Shape;333;p11">
            <a:extLst>
              <a:ext uri="{FF2B5EF4-FFF2-40B4-BE49-F238E27FC236}">
                <a16:creationId xmlns:a16="http://schemas.microsoft.com/office/drawing/2014/main" id="{0EF5F0C7-5AED-49C7-9604-CE5EDF382207}"/>
              </a:ext>
            </a:extLst>
          </p:cNvPr>
          <p:cNvSpPr txBox="1"/>
          <p:nvPr/>
        </p:nvSpPr>
        <p:spPr>
          <a:xfrm>
            <a:off x="-64654" y="806507"/>
            <a:ext cx="9208654"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ja-JP" altLang="en-US" sz="2000" b="1" i="0" u="none" strike="noStrike" cap="none" dirty="0">
                <a:solidFill>
                  <a:schemeClr val="dk1"/>
                </a:solidFill>
                <a:latin typeface="Arial"/>
                <a:ea typeface="Arial"/>
                <a:cs typeface="Arial"/>
                <a:sym typeface="Arial"/>
              </a:rPr>
              <a:t>独自のロジックを活用した、世界最高精度の睡眠と覚醒の判定アルゴリズム</a:t>
            </a:r>
            <a:endParaRPr lang="en-US" altLang="ja-JP" sz="20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r>
              <a:rPr lang="ja-JP" altLang="en-US" sz="2000" b="1" i="0" u="none" strike="noStrike" cap="none" dirty="0">
                <a:solidFill>
                  <a:schemeClr val="dk1"/>
                </a:solidFill>
                <a:latin typeface="Arial"/>
                <a:ea typeface="Arial"/>
                <a:cs typeface="Arial"/>
                <a:sym typeface="Arial"/>
              </a:rPr>
              <a:t>睡眠障害の同定に大切な、覚醒を見分ける特異度が他社と比べて高いです</a:t>
            </a:r>
            <a:endParaRPr sz="2000" b="1"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178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00EF5BCE-92A0-4954-B135-12BA6998E507}"/>
              </a:ext>
            </a:extLst>
          </p:cNvPr>
          <p:cNvSpPr/>
          <p:nvPr/>
        </p:nvSpPr>
        <p:spPr>
          <a:xfrm>
            <a:off x="1359726" y="3847940"/>
            <a:ext cx="6309360" cy="19985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5" name="Google Shape;325;p10"/>
          <p:cNvSpPr txBox="1"/>
          <p:nvPr/>
        </p:nvSpPr>
        <p:spPr>
          <a:xfrm>
            <a:off x="65406" y="100112"/>
            <a:ext cx="7675500" cy="371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dirty="0">
                <a:solidFill>
                  <a:schemeClr val="dk1"/>
                </a:solidFill>
                <a:latin typeface="Century Gothic"/>
                <a:ea typeface="Century Gothic"/>
                <a:cs typeface="Century Gothic"/>
                <a:sym typeface="Century Gothic"/>
              </a:rPr>
              <a:t>我々</a:t>
            </a:r>
            <a:r>
              <a:rPr lang="ja-JP" altLang="en-US" sz="1800" b="1" i="0" u="none" strike="noStrike" cap="none" dirty="0">
                <a:solidFill>
                  <a:schemeClr val="dk1"/>
                </a:solidFill>
                <a:latin typeface="Century Gothic"/>
                <a:ea typeface="Century Gothic"/>
                <a:cs typeface="Century Gothic"/>
                <a:sym typeface="Century Gothic"/>
              </a:rPr>
              <a:t>が創るビジネスの全体像</a:t>
            </a:r>
            <a:endParaRPr sz="1800" b="1" i="0" u="none" strike="noStrike" cap="none" dirty="0">
              <a:solidFill>
                <a:schemeClr val="dk1"/>
              </a:solidFill>
              <a:latin typeface="Century Gothic"/>
              <a:ea typeface="Century Gothic"/>
              <a:cs typeface="Century Gothic"/>
              <a:sym typeface="Century Gothic"/>
            </a:endParaRPr>
          </a:p>
        </p:txBody>
      </p:sp>
      <p:sp>
        <p:nvSpPr>
          <p:cNvPr id="3" name="スライド番号プレースホルダー 2">
            <a:extLst>
              <a:ext uri="{FF2B5EF4-FFF2-40B4-BE49-F238E27FC236}">
                <a16:creationId xmlns:a16="http://schemas.microsoft.com/office/drawing/2014/main" id="{38FF8BE9-E8F4-4353-AEDB-7B8A299A89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7</a:t>
            </a:fld>
            <a:endParaRPr lang="ja-JP" altLang="en-US"/>
          </a:p>
        </p:txBody>
      </p:sp>
      <p:sp>
        <p:nvSpPr>
          <p:cNvPr id="9" name="四角形: 角を丸くする 8">
            <a:extLst>
              <a:ext uri="{FF2B5EF4-FFF2-40B4-BE49-F238E27FC236}">
                <a16:creationId xmlns:a16="http://schemas.microsoft.com/office/drawing/2014/main" id="{23705E9E-C287-410C-9037-A8A229949150}"/>
              </a:ext>
            </a:extLst>
          </p:cNvPr>
          <p:cNvSpPr/>
          <p:nvPr/>
        </p:nvSpPr>
        <p:spPr>
          <a:xfrm>
            <a:off x="1219200" y="2298700"/>
            <a:ext cx="1849120" cy="11836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ysClr val="windowText" lastClr="000000"/>
                </a:solidFill>
              </a:rPr>
              <a:t>1</a:t>
            </a:r>
            <a:r>
              <a:rPr kumimoji="1" lang="ja-JP" altLang="en-US" sz="2000" b="1" dirty="0">
                <a:solidFill>
                  <a:sysClr val="windowText" lastClr="000000"/>
                </a:solidFill>
              </a:rPr>
              <a:t>次予防事業</a:t>
            </a:r>
            <a:endParaRPr kumimoji="1" lang="en-US" altLang="ja-JP" sz="2000" b="1" dirty="0">
              <a:solidFill>
                <a:sysClr val="windowText" lastClr="000000"/>
              </a:solidFill>
            </a:endParaRPr>
          </a:p>
          <a:p>
            <a:pPr algn="ctr"/>
            <a:r>
              <a:rPr kumimoji="1" lang="en-US" altLang="ja-JP" sz="2000" b="1" dirty="0">
                <a:solidFill>
                  <a:sysClr val="windowText" lastClr="000000"/>
                </a:solidFill>
              </a:rPr>
              <a:t>=</a:t>
            </a:r>
          </a:p>
          <a:p>
            <a:pPr algn="ctr"/>
            <a:r>
              <a:rPr kumimoji="1" lang="ja-JP" altLang="en-US" sz="2000" b="1" dirty="0">
                <a:solidFill>
                  <a:sysClr val="windowText" lastClr="000000"/>
                </a:solidFill>
              </a:rPr>
              <a:t>睡眠健診</a:t>
            </a:r>
            <a:endParaRPr kumimoji="1" lang="en-US" altLang="ja-JP" sz="2000" b="1" dirty="0">
              <a:solidFill>
                <a:sysClr val="windowText" lastClr="000000"/>
              </a:solidFill>
            </a:endParaRPr>
          </a:p>
        </p:txBody>
      </p:sp>
      <p:sp>
        <p:nvSpPr>
          <p:cNvPr id="12" name="四角形: 角を丸くする 11">
            <a:extLst>
              <a:ext uri="{FF2B5EF4-FFF2-40B4-BE49-F238E27FC236}">
                <a16:creationId xmlns:a16="http://schemas.microsoft.com/office/drawing/2014/main" id="{78424DB9-7C02-43B3-9FAC-F221B3ABAD7B}"/>
              </a:ext>
            </a:extLst>
          </p:cNvPr>
          <p:cNvSpPr/>
          <p:nvPr/>
        </p:nvSpPr>
        <p:spPr>
          <a:xfrm>
            <a:off x="3657600" y="2298700"/>
            <a:ext cx="1849120" cy="11836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ysClr val="windowText" lastClr="000000"/>
                </a:solidFill>
              </a:rPr>
              <a:t>2</a:t>
            </a:r>
            <a:r>
              <a:rPr kumimoji="1" lang="ja-JP" altLang="en-US" sz="2000" b="1" dirty="0">
                <a:solidFill>
                  <a:sysClr val="windowText" lastClr="000000"/>
                </a:solidFill>
              </a:rPr>
              <a:t>次予防事業</a:t>
            </a:r>
            <a:endParaRPr kumimoji="1" lang="en-US" altLang="ja-JP" sz="2000" b="1" dirty="0">
              <a:solidFill>
                <a:sysClr val="windowText" lastClr="000000"/>
              </a:solidFill>
            </a:endParaRPr>
          </a:p>
          <a:p>
            <a:pPr algn="ctr"/>
            <a:r>
              <a:rPr kumimoji="1" lang="en-US" altLang="ja-JP" sz="2000" b="1" dirty="0">
                <a:solidFill>
                  <a:sysClr val="windowText" lastClr="000000"/>
                </a:solidFill>
              </a:rPr>
              <a:t>=</a:t>
            </a:r>
          </a:p>
          <a:p>
            <a:pPr algn="ctr"/>
            <a:r>
              <a:rPr kumimoji="1" lang="ja-JP" altLang="en-US" sz="2000" b="1" dirty="0">
                <a:solidFill>
                  <a:sysClr val="windowText" lastClr="000000"/>
                </a:solidFill>
              </a:rPr>
              <a:t>睡眠検診</a:t>
            </a:r>
            <a:endParaRPr kumimoji="1" lang="en-US" altLang="ja-JP" sz="2000" b="1" dirty="0">
              <a:solidFill>
                <a:sysClr val="windowText" lastClr="000000"/>
              </a:solidFill>
            </a:endParaRPr>
          </a:p>
        </p:txBody>
      </p:sp>
      <p:sp>
        <p:nvSpPr>
          <p:cNvPr id="13" name="四角形: 角を丸くする 12">
            <a:extLst>
              <a:ext uri="{FF2B5EF4-FFF2-40B4-BE49-F238E27FC236}">
                <a16:creationId xmlns:a16="http://schemas.microsoft.com/office/drawing/2014/main" id="{718B7C77-2A8B-4222-A20E-F6407B48E2B8}"/>
              </a:ext>
            </a:extLst>
          </p:cNvPr>
          <p:cNvSpPr/>
          <p:nvPr/>
        </p:nvSpPr>
        <p:spPr>
          <a:xfrm>
            <a:off x="6096000" y="2297004"/>
            <a:ext cx="1849120" cy="11836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ysClr val="windowText" lastClr="000000"/>
                </a:solidFill>
              </a:rPr>
              <a:t>3</a:t>
            </a:r>
            <a:r>
              <a:rPr kumimoji="1" lang="ja-JP" altLang="en-US" sz="2000" b="1" dirty="0">
                <a:solidFill>
                  <a:sysClr val="windowText" lastClr="000000"/>
                </a:solidFill>
              </a:rPr>
              <a:t>次予防事業</a:t>
            </a:r>
            <a:endParaRPr kumimoji="1" lang="en-US" altLang="ja-JP" sz="2000" b="1" dirty="0">
              <a:solidFill>
                <a:sysClr val="windowText" lastClr="000000"/>
              </a:solidFill>
            </a:endParaRPr>
          </a:p>
          <a:p>
            <a:pPr algn="ctr"/>
            <a:r>
              <a:rPr kumimoji="1" lang="en-US" altLang="ja-JP" sz="2000" b="1" dirty="0">
                <a:solidFill>
                  <a:sysClr val="windowText" lastClr="000000"/>
                </a:solidFill>
              </a:rPr>
              <a:t>=</a:t>
            </a:r>
          </a:p>
          <a:p>
            <a:pPr algn="ctr"/>
            <a:r>
              <a:rPr kumimoji="1" lang="ja-JP" altLang="en-US" sz="2000" dirty="0">
                <a:solidFill>
                  <a:sysClr val="windowText" lastClr="000000"/>
                </a:solidFill>
              </a:rPr>
              <a:t>睡眠医療</a:t>
            </a:r>
            <a:endParaRPr kumimoji="1" lang="en-US" altLang="ja-JP" sz="2000" dirty="0">
              <a:solidFill>
                <a:sysClr val="windowText" lastClr="000000"/>
              </a:solidFill>
            </a:endParaRPr>
          </a:p>
        </p:txBody>
      </p:sp>
      <p:sp>
        <p:nvSpPr>
          <p:cNvPr id="10" name="円柱 9">
            <a:extLst>
              <a:ext uri="{FF2B5EF4-FFF2-40B4-BE49-F238E27FC236}">
                <a16:creationId xmlns:a16="http://schemas.microsoft.com/office/drawing/2014/main" id="{A2AB69D8-583E-409A-A2D3-30AEF2CC5BD0}"/>
              </a:ext>
            </a:extLst>
          </p:cNvPr>
          <p:cNvSpPr/>
          <p:nvPr/>
        </p:nvSpPr>
        <p:spPr>
          <a:xfrm>
            <a:off x="2406237" y="4306069"/>
            <a:ext cx="1473200" cy="89408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ysClr val="windowText" lastClr="000000"/>
                </a:solidFill>
              </a:rPr>
              <a:t>健常者</a:t>
            </a:r>
            <a:endParaRPr kumimoji="1" lang="en-US" altLang="ja-JP" b="1" dirty="0">
              <a:solidFill>
                <a:sysClr val="windowText" lastClr="000000"/>
              </a:solidFill>
            </a:endParaRPr>
          </a:p>
          <a:p>
            <a:pPr algn="ctr"/>
            <a:r>
              <a:rPr kumimoji="1" lang="ja-JP" altLang="en-US" b="1" dirty="0">
                <a:solidFill>
                  <a:sysClr val="windowText" lastClr="000000"/>
                </a:solidFill>
              </a:rPr>
              <a:t>データ</a:t>
            </a:r>
          </a:p>
        </p:txBody>
      </p:sp>
      <p:sp>
        <p:nvSpPr>
          <p:cNvPr id="15" name="円柱 14">
            <a:extLst>
              <a:ext uri="{FF2B5EF4-FFF2-40B4-BE49-F238E27FC236}">
                <a16:creationId xmlns:a16="http://schemas.microsoft.com/office/drawing/2014/main" id="{579CC5FF-BF79-4D00-9EC8-016F236A1052}"/>
              </a:ext>
            </a:extLst>
          </p:cNvPr>
          <p:cNvSpPr/>
          <p:nvPr/>
        </p:nvSpPr>
        <p:spPr>
          <a:xfrm>
            <a:off x="5251006" y="4294820"/>
            <a:ext cx="1473200" cy="89408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ysClr val="windowText" lastClr="000000"/>
                </a:solidFill>
              </a:rPr>
              <a:t>患者</a:t>
            </a:r>
            <a:endParaRPr kumimoji="1" lang="en-US" altLang="ja-JP" b="1" dirty="0">
              <a:solidFill>
                <a:sysClr val="windowText" lastClr="000000"/>
              </a:solidFill>
            </a:endParaRPr>
          </a:p>
          <a:p>
            <a:pPr algn="ctr"/>
            <a:r>
              <a:rPr kumimoji="1" lang="ja-JP" altLang="en-US" b="1" dirty="0">
                <a:solidFill>
                  <a:sysClr val="windowText" lastClr="000000"/>
                </a:solidFill>
              </a:rPr>
              <a:t>データ</a:t>
            </a:r>
          </a:p>
        </p:txBody>
      </p:sp>
      <p:cxnSp>
        <p:nvCxnSpPr>
          <p:cNvPr id="14" name="直線矢印コネクタ 13">
            <a:extLst>
              <a:ext uri="{FF2B5EF4-FFF2-40B4-BE49-F238E27FC236}">
                <a16:creationId xmlns:a16="http://schemas.microsoft.com/office/drawing/2014/main" id="{58D3EC50-651A-4543-BD58-D45CD7524349}"/>
              </a:ext>
            </a:extLst>
          </p:cNvPr>
          <p:cNvCxnSpPr>
            <a:stCxn id="9" idx="2"/>
            <a:endCxn id="10" idx="1"/>
          </p:cNvCxnSpPr>
          <p:nvPr/>
        </p:nvCxnSpPr>
        <p:spPr>
          <a:xfrm>
            <a:off x="2143760" y="3482340"/>
            <a:ext cx="999077" cy="8237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D634BC4A-76D0-4B55-B306-B7336D29FA2F}"/>
              </a:ext>
            </a:extLst>
          </p:cNvPr>
          <p:cNvCxnSpPr>
            <a:cxnSpLocks/>
            <a:stCxn id="12" idx="2"/>
            <a:endCxn id="10" idx="1"/>
          </p:cNvCxnSpPr>
          <p:nvPr/>
        </p:nvCxnSpPr>
        <p:spPr>
          <a:xfrm flipH="1">
            <a:off x="3142837" y="3482340"/>
            <a:ext cx="1439323" cy="8237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7D531539-D584-4ED9-9EE9-876FCC724A63}"/>
              </a:ext>
            </a:extLst>
          </p:cNvPr>
          <p:cNvCxnSpPr>
            <a:cxnSpLocks/>
            <a:stCxn id="13" idx="2"/>
            <a:endCxn id="15" idx="1"/>
          </p:cNvCxnSpPr>
          <p:nvPr/>
        </p:nvCxnSpPr>
        <p:spPr>
          <a:xfrm flipH="1">
            <a:off x="5987606" y="3480644"/>
            <a:ext cx="1032954" cy="8141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D58D0CCC-BDC2-4548-BE97-CE80BAA0AD07}"/>
              </a:ext>
            </a:extLst>
          </p:cNvPr>
          <p:cNvCxnSpPr>
            <a:cxnSpLocks/>
            <a:stCxn id="12" idx="2"/>
            <a:endCxn id="15" idx="1"/>
          </p:cNvCxnSpPr>
          <p:nvPr/>
        </p:nvCxnSpPr>
        <p:spPr>
          <a:xfrm>
            <a:off x="4582160" y="3482340"/>
            <a:ext cx="1405446" cy="8124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31A277F6-E0AE-472F-9CCD-2B85A22E39ED}"/>
              </a:ext>
            </a:extLst>
          </p:cNvPr>
          <p:cNvCxnSpPr>
            <a:cxnSpLocks/>
            <a:stCxn id="9" idx="2"/>
            <a:endCxn id="15" idx="1"/>
          </p:cNvCxnSpPr>
          <p:nvPr/>
        </p:nvCxnSpPr>
        <p:spPr>
          <a:xfrm>
            <a:off x="2143760" y="3482340"/>
            <a:ext cx="3843846" cy="8124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307E750E-0A95-4D09-9F4B-7CFA981A2217}"/>
              </a:ext>
            </a:extLst>
          </p:cNvPr>
          <p:cNvCxnSpPr>
            <a:cxnSpLocks/>
            <a:stCxn id="9" idx="3"/>
            <a:endCxn id="12" idx="1"/>
          </p:cNvCxnSpPr>
          <p:nvPr/>
        </p:nvCxnSpPr>
        <p:spPr>
          <a:xfrm>
            <a:off x="3068320" y="2890520"/>
            <a:ext cx="58928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D8AD13E6-5550-4CF1-BCE4-E5331C40C2A7}"/>
              </a:ext>
            </a:extLst>
          </p:cNvPr>
          <p:cNvCxnSpPr>
            <a:cxnSpLocks/>
            <a:stCxn id="12" idx="3"/>
            <a:endCxn id="13" idx="1"/>
          </p:cNvCxnSpPr>
          <p:nvPr/>
        </p:nvCxnSpPr>
        <p:spPr>
          <a:xfrm flipV="1">
            <a:off x="5506720" y="2888824"/>
            <a:ext cx="589280" cy="169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10B498DB-0D35-4AD5-AC3E-F83DDBE20A2A}"/>
              </a:ext>
            </a:extLst>
          </p:cNvPr>
          <p:cNvSpPr txBox="1"/>
          <p:nvPr/>
        </p:nvSpPr>
        <p:spPr>
          <a:xfrm>
            <a:off x="3068320" y="2489200"/>
            <a:ext cx="589280" cy="246221"/>
          </a:xfrm>
          <a:prstGeom prst="rect">
            <a:avLst/>
          </a:prstGeom>
          <a:noFill/>
          <a:ln>
            <a:noFill/>
          </a:ln>
        </p:spPr>
        <p:txBody>
          <a:bodyPr wrap="square" rtlCol="0">
            <a:spAutoFit/>
          </a:bodyPr>
          <a:lstStyle/>
          <a:p>
            <a:r>
              <a:rPr kumimoji="1" lang="en-US" altLang="ja-JP" sz="1000" b="1" dirty="0"/>
              <a:t>ID</a:t>
            </a:r>
            <a:r>
              <a:rPr kumimoji="1" lang="ja-JP" altLang="en-US" sz="1000" b="1" dirty="0"/>
              <a:t>結合</a:t>
            </a:r>
          </a:p>
        </p:txBody>
      </p:sp>
      <p:sp>
        <p:nvSpPr>
          <p:cNvPr id="37" name="テキスト ボックス 36">
            <a:extLst>
              <a:ext uri="{FF2B5EF4-FFF2-40B4-BE49-F238E27FC236}">
                <a16:creationId xmlns:a16="http://schemas.microsoft.com/office/drawing/2014/main" id="{23468FE9-8977-4A0A-8FC0-80CA84A9C109}"/>
              </a:ext>
            </a:extLst>
          </p:cNvPr>
          <p:cNvSpPr txBox="1"/>
          <p:nvPr/>
        </p:nvSpPr>
        <p:spPr>
          <a:xfrm>
            <a:off x="5486402" y="2489200"/>
            <a:ext cx="589280" cy="246221"/>
          </a:xfrm>
          <a:prstGeom prst="rect">
            <a:avLst/>
          </a:prstGeom>
          <a:noFill/>
          <a:ln>
            <a:noFill/>
          </a:ln>
        </p:spPr>
        <p:txBody>
          <a:bodyPr wrap="square" rtlCol="0">
            <a:spAutoFit/>
          </a:bodyPr>
          <a:lstStyle/>
          <a:p>
            <a:r>
              <a:rPr kumimoji="1" lang="en-US" altLang="ja-JP" sz="1000" b="1" dirty="0"/>
              <a:t>ID</a:t>
            </a:r>
            <a:r>
              <a:rPr kumimoji="1" lang="ja-JP" altLang="en-US" sz="1000" b="1" dirty="0"/>
              <a:t>結合</a:t>
            </a:r>
          </a:p>
        </p:txBody>
      </p:sp>
      <p:sp>
        <p:nvSpPr>
          <p:cNvPr id="35" name="楕円 34">
            <a:extLst>
              <a:ext uri="{FF2B5EF4-FFF2-40B4-BE49-F238E27FC236}">
                <a16:creationId xmlns:a16="http://schemas.microsoft.com/office/drawing/2014/main" id="{E561BD15-B9B5-4B4E-BAF1-9B7A6182D69E}"/>
              </a:ext>
            </a:extLst>
          </p:cNvPr>
          <p:cNvSpPr/>
          <p:nvPr/>
        </p:nvSpPr>
        <p:spPr>
          <a:xfrm>
            <a:off x="3816732" y="6087329"/>
            <a:ext cx="1473200" cy="7431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製薬企業</a:t>
            </a:r>
          </a:p>
        </p:txBody>
      </p:sp>
      <p:sp>
        <p:nvSpPr>
          <p:cNvPr id="38" name="テキスト ボックス 37">
            <a:extLst>
              <a:ext uri="{FF2B5EF4-FFF2-40B4-BE49-F238E27FC236}">
                <a16:creationId xmlns:a16="http://schemas.microsoft.com/office/drawing/2014/main" id="{424FF4D5-1E84-4A76-A1A1-5FCF6BCDB611}"/>
              </a:ext>
            </a:extLst>
          </p:cNvPr>
          <p:cNvSpPr txBox="1"/>
          <p:nvPr/>
        </p:nvSpPr>
        <p:spPr>
          <a:xfrm>
            <a:off x="1473200" y="5425440"/>
            <a:ext cx="2926080" cy="307777"/>
          </a:xfrm>
          <a:prstGeom prst="rect">
            <a:avLst/>
          </a:prstGeom>
          <a:noFill/>
          <a:ln>
            <a:noFill/>
          </a:ln>
        </p:spPr>
        <p:txBody>
          <a:bodyPr wrap="square" rtlCol="0">
            <a:spAutoFit/>
          </a:bodyPr>
          <a:lstStyle/>
          <a:p>
            <a:r>
              <a:rPr kumimoji="1" lang="ja-JP" altLang="en-US" b="1" dirty="0"/>
              <a:t>臨床試験</a:t>
            </a:r>
            <a:r>
              <a:rPr kumimoji="1" lang="en-US" altLang="ja-JP" b="1" dirty="0"/>
              <a:t>/</a:t>
            </a:r>
            <a:r>
              <a:rPr kumimoji="1" lang="ja-JP" altLang="en-US" b="1" dirty="0"/>
              <a:t>治験プラットフォーム</a:t>
            </a:r>
          </a:p>
        </p:txBody>
      </p:sp>
      <p:sp>
        <p:nvSpPr>
          <p:cNvPr id="39" name="矢印: 右 38">
            <a:extLst>
              <a:ext uri="{FF2B5EF4-FFF2-40B4-BE49-F238E27FC236}">
                <a16:creationId xmlns:a16="http://schemas.microsoft.com/office/drawing/2014/main" id="{5C4D8916-0A63-4261-9D2D-B67F8A04A5F5}"/>
              </a:ext>
            </a:extLst>
          </p:cNvPr>
          <p:cNvSpPr/>
          <p:nvPr/>
        </p:nvSpPr>
        <p:spPr>
          <a:xfrm rot="16200000">
            <a:off x="4261295" y="5513543"/>
            <a:ext cx="641730" cy="66579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矢印コネクタ 41">
            <a:extLst>
              <a:ext uri="{FF2B5EF4-FFF2-40B4-BE49-F238E27FC236}">
                <a16:creationId xmlns:a16="http://schemas.microsoft.com/office/drawing/2014/main" id="{5BB01696-19D7-47C3-BF0E-E13837C07CD1}"/>
              </a:ext>
            </a:extLst>
          </p:cNvPr>
          <p:cNvCxnSpPr>
            <a:cxnSpLocks/>
            <a:stCxn id="10" idx="4"/>
            <a:endCxn id="15" idx="2"/>
          </p:cNvCxnSpPr>
          <p:nvPr/>
        </p:nvCxnSpPr>
        <p:spPr>
          <a:xfrm flipV="1">
            <a:off x="3879437" y="4741860"/>
            <a:ext cx="1371569" cy="1124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093D59D7-95CD-493F-8865-2AB3F9783F5C}"/>
              </a:ext>
            </a:extLst>
          </p:cNvPr>
          <p:cNvSpPr txBox="1"/>
          <p:nvPr/>
        </p:nvSpPr>
        <p:spPr>
          <a:xfrm>
            <a:off x="3811683" y="4478600"/>
            <a:ext cx="1473200" cy="246221"/>
          </a:xfrm>
          <a:prstGeom prst="rect">
            <a:avLst/>
          </a:prstGeom>
          <a:noFill/>
          <a:ln>
            <a:noFill/>
          </a:ln>
        </p:spPr>
        <p:txBody>
          <a:bodyPr wrap="square" rtlCol="0">
            <a:spAutoFit/>
          </a:bodyPr>
          <a:lstStyle/>
          <a:p>
            <a:r>
              <a:rPr kumimoji="1" lang="ja-JP" altLang="en-US" sz="1000" b="1" dirty="0"/>
              <a:t>ケース・コントロール</a:t>
            </a:r>
          </a:p>
        </p:txBody>
      </p:sp>
      <p:sp>
        <p:nvSpPr>
          <p:cNvPr id="49" name="楕円 48">
            <a:extLst>
              <a:ext uri="{FF2B5EF4-FFF2-40B4-BE49-F238E27FC236}">
                <a16:creationId xmlns:a16="http://schemas.microsoft.com/office/drawing/2014/main" id="{056C3359-7F91-46DB-826C-8F3BB5E7C3E5}"/>
              </a:ext>
            </a:extLst>
          </p:cNvPr>
          <p:cNvSpPr/>
          <p:nvPr/>
        </p:nvSpPr>
        <p:spPr>
          <a:xfrm>
            <a:off x="274320" y="796701"/>
            <a:ext cx="1584960" cy="6561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企業</a:t>
            </a:r>
          </a:p>
        </p:txBody>
      </p:sp>
      <p:sp>
        <p:nvSpPr>
          <p:cNvPr id="52" name="楕円 51">
            <a:extLst>
              <a:ext uri="{FF2B5EF4-FFF2-40B4-BE49-F238E27FC236}">
                <a16:creationId xmlns:a16="http://schemas.microsoft.com/office/drawing/2014/main" id="{B715B5D2-0BC3-4D21-9DA7-2D1DC110BEFB}"/>
              </a:ext>
            </a:extLst>
          </p:cNvPr>
          <p:cNvSpPr/>
          <p:nvPr/>
        </p:nvSpPr>
        <p:spPr>
          <a:xfrm>
            <a:off x="1963184" y="796701"/>
            <a:ext cx="1603597" cy="6561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保険者</a:t>
            </a:r>
          </a:p>
        </p:txBody>
      </p:sp>
      <p:sp>
        <p:nvSpPr>
          <p:cNvPr id="54" name="楕円 53">
            <a:extLst>
              <a:ext uri="{FF2B5EF4-FFF2-40B4-BE49-F238E27FC236}">
                <a16:creationId xmlns:a16="http://schemas.microsoft.com/office/drawing/2014/main" id="{A815A38F-AA6D-4B99-8D81-F103D4BF211E}"/>
              </a:ext>
            </a:extLst>
          </p:cNvPr>
          <p:cNvSpPr/>
          <p:nvPr/>
        </p:nvSpPr>
        <p:spPr>
          <a:xfrm>
            <a:off x="3811683" y="815761"/>
            <a:ext cx="1603597" cy="6561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自治体</a:t>
            </a:r>
          </a:p>
        </p:txBody>
      </p:sp>
      <p:sp>
        <p:nvSpPr>
          <p:cNvPr id="55" name="楕円 54">
            <a:extLst>
              <a:ext uri="{FF2B5EF4-FFF2-40B4-BE49-F238E27FC236}">
                <a16:creationId xmlns:a16="http://schemas.microsoft.com/office/drawing/2014/main" id="{A3184754-B149-4ACC-B6A6-F503EB1EF352}"/>
              </a:ext>
            </a:extLst>
          </p:cNvPr>
          <p:cNvSpPr/>
          <p:nvPr/>
        </p:nvSpPr>
        <p:spPr>
          <a:xfrm>
            <a:off x="5578430" y="815761"/>
            <a:ext cx="1603597" cy="6561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個人</a:t>
            </a:r>
          </a:p>
        </p:txBody>
      </p:sp>
      <p:cxnSp>
        <p:nvCxnSpPr>
          <p:cNvPr id="58" name="直線矢印コネクタ 57">
            <a:extLst>
              <a:ext uri="{FF2B5EF4-FFF2-40B4-BE49-F238E27FC236}">
                <a16:creationId xmlns:a16="http://schemas.microsoft.com/office/drawing/2014/main" id="{88E65964-566A-41D3-A525-095B834BD2B8}"/>
              </a:ext>
            </a:extLst>
          </p:cNvPr>
          <p:cNvCxnSpPr>
            <a:cxnSpLocks/>
            <a:stCxn id="49" idx="4"/>
            <a:endCxn id="9" idx="0"/>
          </p:cNvCxnSpPr>
          <p:nvPr/>
        </p:nvCxnSpPr>
        <p:spPr>
          <a:xfrm>
            <a:off x="1066800" y="1452864"/>
            <a:ext cx="1076960" cy="845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EDF04B44-A1E3-4EE4-B0E6-B1C032797E34}"/>
              </a:ext>
            </a:extLst>
          </p:cNvPr>
          <p:cNvCxnSpPr>
            <a:cxnSpLocks/>
            <a:stCxn id="52" idx="4"/>
            <a:endCxn id="9" idx="0"/>
          </p:cNvCxnSpPr>
          <p:nvPr/>
        </p:nvCxnSpPr>
        <p:spPr>
          <a:xfrm flipH="1">
            <a:off x="2143760" y="1452864"/>
            <a:ext cx="621223" cy="845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A0B6E3AB-2E40-4449-8361-EAA66852AD76}"/>
              </a:ext>
            </a:extLst>
          </p:cNvPr>
          <p:cNvCxnSpPr>
            <a:cxnSpLocks/>
            <a:stCxn id="54" idx="4"/>
            <a:endCxn id="9" idx="0"/>
          </p:cNvCxnSpPr>
          <p:nvPr/>
        </p:nvCxnSpPr>
        <p:spPr>
          <a:xfrm flipH="1">
            <a:off x="2143760" y="1471924"/>
            <a:ext cx="2469722" cy="8267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EFB47BA7-6962-4CB7-A2F1-2F4C77E3FFF9}"/>
              </a:ext>
            </a:extLst>
          </p:cNvPr>
          <p:cNvCxnSpPr>
            <a:cxnSpLocks/>
            <a:stCxn id="49" idx="4"/>
            <a:endCxn id="12" idx="0"/>
          </p:cNvCxnSpPr>
          <p:nvPr/>
        </p:nvCxnSpPr>
        <p:spPr>
          <a:xfrm>
            <a:off x="1066800" y="1452864"/>
            <a:ext cx="3515360" cy="845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1F2A6690-098C-49D6-B984-2CEF30D6CDE3}"/>
              </a:ext>
            </a:extLst>
          </p:cNvPr>
          <p:cNvCxnSpPr>
            <a:cxnSpLocks/>
            <a:stCxn id="55" idx="4"/>
            <a:endCxn id="13" idx="0"/>
          </p:cNvCxnSpPr>
          <p:nvPr/>
        </p:nvCxnSpPr>
        <p:spPr>
          <a:xfrm>
            <a:off x="6380229" y="1471924"/>
            <a:ext cx="640331" cy="8250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2D48F010-DE06-4625-B0A9-590CC008AB8E}"/>
              </a:ext>
            </a:extLst>
          </p:cNvPr>
          <p:cNvCxnSpPr>
            <a:cxnSpLocks/>
            <a:stCxn id="55" idx="4"/>
            <a:endCxn id="12" idx="0"/>
          </p:cNvCxnSpPr>
          <p:nvPr/>
        </p:nvCxnSpPr>
        <p:spPr>
          <a:xfrm flipH="1">
            <a:off x="4582160" y="1471924"/>
            <a:ext cx="1798069" cy="8267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楕円 80">
            <a:extLst>
              <a:ext uri="{FF2B5EF4-FFF2-40B4-BE49-F238E27FC236}">
                <a16:creationId xmlns:a16="http://schemas.microsoft.com/office/drawing/2014/main" id="{C247C977-A143-4668-B57E-70EA4E3DE208}"/>
              </a:ext>
            </a:extLst>
          </p:cNvPr>
          <p:cNvSpPr/>
          <p:nvPr/>
        </p:nvSpPr>
        <p:spPr>
          <a:xfrm>
            <a:off x="7345177" y="815760"/>
            <a:ext cx="1603597" cy="6561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家族</a:t>
            </a:r>
          </a:p>
        </p:txBody>
      </p:sp>
      <p:cxnSp>
        <p:nvCxnSpPr>
          <p:cNvPr id="82" name="直線矢印コネクタ 81">
            <a:extLst>
              <a:ext uri="{FF2B5EF4-FFF2-40B4-BE49-F238E27FC236}">
                <a16:creationId xmlns:a16="http://schemas.microsoft.com/office/drawing/2014/main" id="{8D32E924-483B-41A2-93F7-3A934AA4D3C0}"/>
              </a:ext>
            </a:extLst>
          </p:cNvPr>
          <p:cNvCxnSpPr>
            <a:cxnSpLocks/>
            <a:stCxn id="81" idx="4"/>
            <a:endCxn id="13" idx="0"/>
          </p:cNvCxnSpPr>
          <p:nvPr/>
        </p:nvCxnSpPr>
        <p:spPr>
          <a:xfrm flipH="1">
            <a:off x="7020560" y="1471923"/>
            <a:ext cx="1126416" cy="8250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03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00EF5BCE-92A0-4954-B135-12BA6998E507}"/>
              </a:ext>
            </a:extLst>
          </p:cNvPr>
          <p:cNvSpPr/>
          <p:nvPr/>
        </p:nvSpPr>
        <p:spPr>
          <a:xfrm>
            <a:off x="1359726" y="3847940"/>
            <a:ext cx="6309360" cy="19985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5" name="Google Shape;325;p10"/>
          <p:cNvSpPr txBox="1"/>
          <p:nvPr/>
        </p:nvSpPr>
        <p:spPr>
          <a:xfrm>
            <a:off x="65406" y="100112"/>
            <a:ext cx="7675500" cy="371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dirty="0">
                <a:solidFill>
                  <a:schemeClr val="dk1"/>
                </a:solidFill>
                <a:latin typeface="Century Gothic"/>
                <a:ea typeface="Century Gothic"/>
                <a:cs typeface="Century Gothic"/>
                <a:sym typeface="Century Gothic"/>
              </a:rPr>
              <a:t>我々</a:t>
            </a:r>
            <a:r>
              <a:rPr lang="ja-JP" altLang="en-US" sz="1800" b="1" i="0" u="none" strike="noStrike" cap="none" dirty="0">
                <a:solidFill>
                  <a:schemeClr val="dk1"/>
                </a:solidFill>
                <a:latin typeface="Century Gothic"/>
                <a:ea typeface="Century Gothic"/>
                <a:cs typeface="Century Gothic"/>
                <a:sym typeface="Century Gothic"/>
              </a:rPr>
              <a:t>が創るビジネスの全体像</a:t>
            </a:r>
            <a:endParaRPr sz="1800" b="1" i="0" u="none" strike="noStrike" cap="none" dirty="0">
              <a:solidFill>
                <a:schemeClr val="dk1"/>
              </a:solidFill>
              <a:latin typeface="Century Gothic"/>
              <a:ea typeface="Century Gothic"/>
              <a:cs typeface="Century Gothic"/>
              <a:sym typeface="Century Gothic"/>
            </a:endParaRPr>
          </a:p>
        </p:txBody>
      </p:sp>
      <p:sp>
        <p:nvSpPr>
          <p:cNvPr id="3" name="スライド番号プレースホルダー 2">
            <a:extLst>
              <a:ext uri="{FF2B5EF4-FFF2-40B4-BE49-F238E27FC236}">
                <a16:creationId xmlns:a16="http://schemas.microsoft.com/office/drawing/2014/main" id="{38FF8BE9-E8F4-4353-AEDB-7B8A299A89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8</a:t>
            </a:fld>
            <a:endParaRPr lang="ja-JP" altLang="en-US"/>
          </a:p>
        </p:txBody>
      </p:sp>
      <p:sp>
        <p:nvSpPr>
          <p:cNvPr id="9" name="四角形: 角を丸くする 8">
            <a:extLst>
              <a:ext uri="{FF2B5EF4-FFF2-40B4-BE49-F238E27FC236}">
                <a16:creationId xmlns:a16="http://schemas.microsoft.com/office/drawing/2014/main" id="{23705E9E-C287-410C-9037-A8A229949150}"/>
              </a:ext>
            </a:extLst>
          </p:cNvPr>
          <p:cNvSpPr/>
          <p:nvPr/>
        </p:nvSpPr>
        <p:spPr>
          <a:xfrm>
            <a:off x="1219200" y="2298700"/>
            <a:ext cx="1849120" cy="118364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bg1"/>
                </a:solidFill>
              </a:rPr>
              <a:t>1</a:t>
            </a:r>
            <a:r>
              <a:rPr kumimoji="1" lang="ja-JP" altLang="en-US" sz="2000" b="1" dirty="0">
                <a:solidFill>
                  <a:schemeClr val="bg1"/>
                </a:solidFill>
              </a:rPr>
              <a:t>次予防事業</a:t>
            </a:r>
            <a:endParaRPr kumimoji="1" lang="en-US" altLang="ja-JP" sz="2000" b="1" dirty="0">
              <a:solidFill>
                <a:schemeClr val="bg1"/>
              </a:solidFill>
            </a:endParaRPr>
          </a:p>
          <a:p>
            <a:pPr algn="ctr"/>
            <a:r>
              <a:rPr kumimoji="1" lang="en-US" altLang="ja-JP" sz="2000" b="1" dirty="0">
                <a:solidFill>
                  <a:schemeClr val="bg1"/>
                </a:solidFill>
              </a:rPr>
              <a:t>=</a:t>
            </a:r>
          </a:p>
          <a:p>
            <a:pPr algn="ctr"/>
            <a:r>
              <a:rPr kumimoji="1" lang="ja-JP" altLang="en-US" sz="2000" b="1" dirty="0">
                <a:solidFill>
                  <a:schemeClr val="bg1"/>
                </a:solidFill>
              </a:rPr>
              <a:t>睡眠健診</a:t>
            </a:r>
            <a:endParaRPr kumimoji="1" lang="en-US" altLang="ja-JP" sz="2000" b="1" dirty="0">
              <a:solidFill>
                <a:schemeClr val="bg1"/>
              </a:solidFill>
            </a:endParaRPr>
          </a:p>
        </p:txBody>
      </p:sp>
      <p:sp>
        <p:nvSpPr>
          <p:cNvPr id="12" name="四角形: 角を丸くする 11">
            <a:extLst>
              <a:ext uri="{FF2B5EF4-FFF2-40B4-BE49-F238E27FC236}">
                <a16:creationId xmlns:a16="http://schemas.microsoft.com/office/drawing/2014/main" id="{78424DB9-7C02-43B3-9FAC-F221B3ABAD7B}"/>
              </a:ext>
            </a:extLst>
          </p:cNvPr>
          <p:cNvSpPr/>
          <p:nvPr/>
        </p:nvSpPr>
        <p:spPr>
          <a:xfrm>
            <a:off x="3657600" y="2298700"/>
            <a:ext cx="1849120" cy="118364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bg1"/>
                </a:solidFill>
              </a:rPr>
              <a:t>2</a:t>
            </a:r>
            <a:r>
              <a:rPr kumimoji="1" lang="ja-JP" altLang="en-US" sz="2000" b="1" dirty="0">
                <a:solidFill>
                  <a:schemeClr val="bg1"/>
                </a:solidFill>
              </a:rPr>
              <a:t>次予防事業</a:t>
            </a:r>
            <a:endParaRPr kumimoji="1" lang="en-US" altLang="ja-JP" sz="2000" b="1" dirty="0">
              <a:solidFill>
                <a:schemeClr val="bg1"/>
              </a:solidFill>
            </a:endParaRPr>
          </a:p>
          <a:p>
            <a:pPr algn="ctr"/>
            <a:r>
              <a:rPr kumimoji="1" lang="en-US" altLang="ja-JP" sz="2000" b="1" dirty="0">
                <a:solidFill>
                  <a:schemeClr val="bg1"/>
                </a:solidFill>
              </a:rPr>
              <a:t>=</a:t>
            </a:r>
          </a:p>
          <a:p>
            <a:pPr algn="ctr"/>
            <a:r>
              <a:rPr kumimoji="1" lang="ja-JP" altLang="en-US" sz="2000" b="1" dirty="0">
                <a:solidFill>
                  <a:schemeClr val="bg1"/>
                </a:solidFill>
              </a:rPr>
              <a:t>睡眠検診</a:t>
            </a:r>
            <a:endParaRPr kumimoji="1" lang="en-US" altLang="ja-JP" sz="2000" b="1" dirty="0">
              <a:solidFill>
                <a:schemeClr val="bg1"/>
              </a:solidFill>
            </a:endParaRPr>
          </a:p>
        </p:txBody>
      </p:sp>
      <p:sp>
        <p:nvSpPr>
          <p:cNvPr id="13" name="四角形: 角を丸くする 12">
            <a:extLst>
              <a:ext uri="{FF2B5EF4-FFF2-40B4-BE49-F238E27FC236}">
                <a16:creationId xmlns:a16="http://schemas.microsoft.com/office/drawing/2014/main" id="{718B7C77-2A8B-4222-A20E-F6407B48E2B8}"/>
              </a:ext>
            </a:extLst>
          </p:cNvPr>
          <p:cNvSpPr/>
          <p:nvPr/>
        </p:nvSpPr>
        <p:spPr>
          <a:xfrm>
            <a:off x="6096000" y="2298700"/>
            <a:ext cx="1849120" cy="11836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ysClr val="windowText" lastClr="000000"/>
                </a:solidFill>
              </a:rPr>
              <a:t>3</a:t>
            </a:r>
            <a:r>
              <a:rPr kumimoji="1" lang="ja-JP" altLang="en-US" sz="2000" b="1" dirty="0">
                <a:solidFill>
                  <a:sysClr val="windowText" lastClr="000000"/>
                </a:solidFill>
              </a:rPr>
              <a:t>次予防事業</a:t>
            </a:r>
            <a:endParaRPr kumimoji="1" lang="en-US" altLang="ja-JP" sz="2000" b="1" dirty="0">
              <a:solidFill>
                <a:sysClr val="windowText" lastClr="000000"/>
              </a:solidFill>
            </a:endParaRPr>
          </a:p>
          <a:p>
            <a:pPr algn="ctr"/>
            <a:r>
              <a:rPr kumimoji="1" lang="en-US" altLang="ja-JP" sz="2000" b="1" dirty="0">
                <a:solidFill>
                  <a:sysClr val="windowText" lastClr="000000"/>
                </a:solidFill>
              </a:rPr>
              <a:t>=</a:t>
            </a:r>
          </a:p>
          <a:p>
            <a:pPr algn="ctr"/>
            <a:r>
              <a:rPr kumimoji="1" lang="ja-JP" altLang="en-US" sz="2000" b="1" dirty="0">
                <a:solidFill>
                  <a:sysClr val="windowText" lastClr="000000"/>
                </a:solidFill>
              </a:rPr>
              <a:t>睡眠医療</a:t>
            </a:r>
            <a:endParaRPr kumimoji="1" lang="en-US" altLang="ja-JP" sz="2000" b="1" dirty="0">
              <a:solidFill>
                <a:sysClr val="windowText" lastClr="000000"/>
              </a:solidFill>
            </a:endParaRPr>
          </a:p>
        </p:txBody>
      </p:sp>
      <p:sp>
        <p:nvSpPr>
          <p:cNvPr id="10" name="円柱 9">
            <a:extLst>
              <a:ext uri="{FF2B5EF4-FFF2-40B4-BE49-F238E27FC236}">
                <a16:creationId xmlns:a16="http://schemas.microsoft.com/office/drawing/2014/main" id="{A2AB69D8-583E-409A-A2D3-30AEF2CC5BD0}"/>
              </a:ext>
            </a:extLst>
          </p:cNvPr>
          <p:cNvSpPr/>
          <p:nvPr/>
        </p:nvSpPr>
        <p:spPr>
          <a:xfrm>
            <a:off x="2406237" y="4306069"/>
            <a:ext cx="1473200" cy="89408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ysClr val="windowText" lastClr="000000"/>
                </a:solidFill>
              </a:rPr>
              <a:t>健常者</a:t>
            </a:r>
            <a:endParaRPr kumimoji="1" lang="en-US" altLang="ja-JP" b="1" dirty="0">
              <a:solidFill>
                <a:sysClr val="windowText" lastClr="000000"/>
              </a:solidFill>
            </a:endParaRPr>
          </a:p>
          <a:p>
            <a:pPr algn="ctr"/>
            <a:r>
              <a:rPr kumimoji="1" lang="ja-JP" altLang="en-US" b="1" dirty="0">
                <a:solidFill>
                  <a:sysClr val="windowText" lastClr="000000"/>
                </a:solidFill>
              </a:rPr>
              <a:t>データ</a:t>
            </a:r>
          </a:p>
        </p:txBody>
      </p:sp>
      <p:sp>
        <p:nvSpPr>
          <p:cNvPr id="15" name="円柱 14">
            <a:extLst>
              <a:ext uri="{FF2B5EF4-FFF2-40B4-BE49-F238E27FC236}">
                <a16:creationId xmlns:a16="http://schemas.microsoft.com/office/drawing/2014/main" id="{579CC5FF-BF79-4D00-9EC8-016F236A1052}"/>
              </a:ext>
            </a:extLst>
          </p:cNvPr>
          <p:cNvSpPr/>
          <p:nvPr/>
        </p:nvSpPr>
        <p:spPr>
          <a:xfrm>
            <a:off x="5251006" y="4294820"/>
            <a:ext cx="1473200" cy="89408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ysClr val="windowText" lastClr="000000"/>
                </a:solidFill>
              </a:rPr>
              <a:t>患者</a:t>
            </a:r>
            <a:endParaRPr kumimoji="1" lang="en-US" altLang="ja-JP" b="1" dirty="0">
              <a:solidFill>
                <a:sysClr val="windowText" lastClr="000000"/>
              </a:solidFill>
            </a:endParaRPr>
          </a:p>
          <a:p>
            <a:pPr algn="ctr"/>
            <a:r>
              <a:rPr kumimoji="1" lang="ja-JP" altLang="en-US" b="1" dirty="0">
                <a:solidFill>
                  <a:sysClr val="windowText" lastClr="000000"/>
                </a:solidFill>
              </a:rPr>
              <a:t>データ</a:t>
            </a:r>
          </a:p>
        </p:txBody>
      </p:sp>
      <p:cxnSp>
        <p:nvCxnSpPr>
          <p:cNvPr id="14" name="直線矢印コネクタ 13">
            <a:extLst>
              <a:ext uri="{FF2B5EF4-FFF2-40B4-BE49-F238E27FC236}">
                <a16:creationId xmlns:a16="http://schemas.microsoft.com/office/drawing/2014/main" id="{58D3EC50-651A-4543-BD58-D45CD7524349}"/>
              </a:ext>
            </a:extLst>
          </p:cNvPr>
          <p:cNvCxnSpPr>
            <a:stCxn id="9" idx="2"/>
            <a:endCxn id="10" idx="1"/>
          </p:cNvCxnSpPr>
          <p:nvPr/>
        </p:nvCxnSpPr>
        <p:spPr>
          <a:xfrm>
            <a:off x="2143760" y="3482340"/>
            <a:ext cx="999077" cy="8237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D634BC4A-76D0-4B55-B306-B7336D29FA2F}"/>
              </a:ext>
            </a:extLst>
          </p:cNvPr>
          <p:cNvCxnSpPr>
            <a:cxnSpLocks/>
            <a:stCxn id="12" idx="2"/>
            <a:endCxn id="10" idx="1"/>
          </p:cNvCxnSpPr>
          <p:nvPr/>
        </p:nvCxnSpPr>
        <p:spPr>
          <a:xfrm flipH="1">
            <a:off x="3142837" y="3482340"/>
            <a:ext cx="1439323" cy="8237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7D531539-D584-4ED9-9EE9-876FCC724A63}"/>
              </a:ext>
            </a:extLst>
          </p:cNvPr>
          <p:cNvCxnSpPr>
            <a:cxnSpLocks/>
            <a:stCxn id="13" idx="2"/>
            <a:endCxn id="15" idx="1"/>
          </p:cNvCxnSpPr>
          <p:nvPr/>
        </p:nvCxnSpPr>
        <p:spPr>
          <a:xfrm flipH="1">
            <a:off x="5987606" y="3482340"/>
            <a:ext cx="1032954" cy="8124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D58D0CCC-BDC2-4548-BE97-CE80BAA0AD07}"/>
              </a:ext>
            </a:extLst>
          </p:cNvPr>
          <p:cNvCxnSpPr>
            <a:cxnSpLocks/>
            <a:stCxn id="12" idx="2"/>
            <a:endCxn id="15" idx="1"/>
          </p:cNvCxnSpPr>
          <p:nvPr/>
        </p:nvCxnSpPr>
        <p:spPr>
          <a:xfrm>
            <a:off x="4582160" y="3482340"/>
            <a:ext cx="1405446" cy="8124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31A277F6-E0AE-472F-9CCD-2B85A22E39ED}"/>
              </a:ext>
            </a:extLst>
          </p:cNvPr>
          <p:cNvCxnSpPr>
            <a:cxnSpLocks/>
            <a:stCxn id="9" idx="2"/>
            <a:endCxn id="15" idx="1"/>
          </p:cNvCxnSpPr>
          <p:nvPr/>
        </p:nvCxnSpPr>
        <p:spPr>
          <a:xfrm>
            <a:off x="2143760" y="3482340"/>
            <a:ext cx="3843846" cy="8124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307E750E-0A95-4D09-9F4B-7CFA981A2217}"/>
              </a:ext>
            </a:extLst>
          </p:cNvPr>
          <p:cNvCxnSpPr>
            <a:cxnSpLocks/>
            <a:stCxn id="9" idx="3"/>
            <a:endCxn id="12" idx="1"/>
          </p:cNvCxnSpPr>
          <p:nvPr/>
        </p:nvCxnSpPr>
        <p:spPr>
          <a:xfrm>
            <a:off x="3068320" y="2890520"/>
            <a:ext cx="58928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D8AD13E6-5550-4CF1-BCE4-E5331C40C2A7}"/>
              </a:ext>
            </a:extLst>
          </p:cNvPr>
          <p:cNvCxnSpPr>
            <a:cxnSpLocks/>
            <a:stCxn id="12" idx="3"/>
            <a:endCxn id="13" idx="1"/>
          </p:cNvCxnSpPr>
          <p:nvPr/>
        </p:nvCxnSpPr>
        <p:spPr>
          <a:xfrm>
            <a:off x="5506720" y="2890520"/>
            <a:ext cx="58928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10B498DB-0D35-4AD5-AC3E-F83DDBE20A2A}"/>
              </a:ext>
            </a:extLst>
          </p:cNvPr>
          <p:cNvSpPr txBox="1"/>
          <p:nvPr/>
        </p:nvSpPr>
        <p:spPr>
          <a:xfrm>
            <a:off x="3068320" y="2489200"/>
            <a:ext cx="589280" cy="246221"/>
          </a:xfrm>
          <a:prstGeom prst="rect">
            <a:avLst/>
          </a:prstGeom>
          <a:noFill/>
          <a:ln>
            <a:noFill/>
          </a:ln>
        </p:spPr>
        <p:txBody>
          <a:bodyPr wrap="square" rtlCol="0">
            <a:spAutoFit/>
          </a:bodyPr>
          <a:lstStyle/>
          <a:p>
            <a:r>
              <a:rPr kumimoji="1" lang="en-US" altLang="ja-JP" sz="1000" b="1" dirty="0"/>
              <a:t>ID</a:t>
            </a:r>
            <a:r>
              <a:rPr kumimoji="1" lang="ja-JP" altLang="en-US" sz="1000" b="1" dirty="0"/>
              <a:t>結合</a:t>
            </a:r>
          </a:p>
        </p:txBody>
      </p:sp>
      <p:sp>
        <p:nvSpPr>
          <p:cNvPr id="37" name="テキスト ボックス 36">
            <a:extLst>
              <a:ext uri="{FF2B5EF4-FFF2-40B4-BE49-F238E27FC236}">
                <a16:creationId xmlns:a16="http://schemas.microsoft.com/office/drawing/2014/main" id="{23468FE9-8977-4A0A-8FC0-80CA84A9C109}"/>
              </a:ext>
            </a:extLst>
          </p:cNvPr>
          <p:cNvSpPr txBox="1"/>
          <p:nvPr/>
        </p:nvSpPr>
        <p:spPr>
          <a:xfrm>
            <a:off x="5486402" y="2489200"/>
            <a:ext cx="589280" cy="246221"/>
          </a:xfrm>
          <a:prstGeom prst="rect">
            <a:avLst/>
          </a:prstGeom>
          <a:noFill/>
          <a:ln>
            <a:noFill/>
          </a:ln>
        </p:spPr>
        <p:txBody>
          <a:bodyPr wrap="square" rtlCol="0">
            <a:spAutoFit/>
          </a:bodyPr>
          <a:lstStyle/>
          <a:p>
            <a:r>
              <a:rPr kumimoji="1" lang="en-US" altLang="ja-JP" sz="1000" b="1" dirty="0"/>
              <a:t>ID</a:t>
            </a:r>
            <a:r>
              <a:rPr kumimoji="1" lang="ja-JP" altLang="en-US" sz="1000" b="1" dirty="0"/>
              <a:t>結合</a:t>
            </a:r>
          </a:p>
        </p:txBody>
      </p:sp>
      <p:sp>
        <p:nvSpPr>
          <p:cNvPr id="35" name="楕円 34">
            <a:extLst>
              <a:ext uri="{FF2B5EF4-FFF2-40B4-BE49-F238E27FC236}">
                <a16:creationId xmlns:a16="http://schemas.microsoft.com/office/drawing/2014/main" id="{E561BD15-B9B5-4B4E-BAF1-9B7A6182D69E}"/>
              </a:ext>
            </a:extLst>
          </p:cNvPr>
          <p:cNvSpPr/>
          <p:nvPr/>
        </p:nvSpPr>
        <p:spPr>
          <a:xfrm>
            <a:off x="3816732" y="6087329"/>
            <a:ext cx="1473200" cy="7431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製薬企業</a:t>
            </a:r>
          </a:p>
        </p:txBody>
      </p:sp>
      <p:sp>
        <p:nvSpPr>
          <p:cNvPr id="38" name="テキスト ボックス 37">
            <a:extLst>
              <a:ext uri="{FF2B5EF4-FFF2-40B4-BE49-F238E27FC236}">
                <a16:creationId xmlns:a16="http://schemas.microsoft.com/office/drawing/2014/main" id="{424FF4D5-1E84-4A76-A1A1-5FCF6BCDB611}"/>
              </a:ext>
            </a:extLst>
          </p:cNvPr>
          <p:cNvSpPr txBox="1"/>
          <p:nvPr/>
        </p:nvSpPr>
        <p:spPr>
          <a:xfrm>
            <a:off x="1473200" y="5425440"/>
            <a:ext cx="2926080" cy="307777"/>
          </a:xfrm>
          <a:prstGeom prst="rect">
            <a:avLst/>
          </a:prstGeom>
          <a:noFill/>
          <a:ln>
            <a:noFill/>
          </a:ln>
        </p:spPr>
        <p:txBody>
          <a:bodyPr wrap="square" rtlCol="0">
            <a:spAutoFit/>
          </a:bodyPr>
          <a:lstStyle/>
          <a:p>
            <a:r>
              <a:rPr kumimoji="1" lang="ja-JP" altLang="en-US" b="1" dirty="0"/>
              <a:t>臨床試験</a:t>
            </a:r>
            <a:r>
              <a:rPr kumimoji="1" lang="en-US" altLang="ja-JP" b="1" dirty="0"/>
              <a:t>/</a:t>
            </a:r>
            <a:r>
              <a:rPr kumimoji="1" lang="ja-JP" altLang="en-US" b="1" dirty="0"/>
              <a:t>治験プラットフォーム</a:t>
            </a:r>
          </a:p>
        </p:txBody>
      </p:sp>
      <p:sp>
        <p:nvSpPr>
          <p:cNvPr id="39" name="矢印: 右 38">
            <a:extLst>
              <a:ext uri="{FF2B5EF4-FFF2-40B4-BE49-F238E27FC236}">
                <a16:creationId xmlns:a16="http://schemas.microsoft.com/office/drawing/2014/main" id="{5C4D8916-0A63-4261-9D2D-B67F8A04A5F5}"/>
              </a:ext>
            </a:extLst>
          </p:cNvPr>
          <p:cNvSpPr/>
          <p:nvPr/>
        </p:nvSpPr>
        <p:spPr>
          <a:xfrm rot="16200000">
            <a:off x="4261295" y="5513543"/>
            <a:ext cx="641730" cy="66579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矢印コネクタ 41">
            <a:extLst>
              <a:ext uri="{FF2B5EF4-FFF2-40B4-BE49-F238E27FC236}">
                <a16:creationId xmlns:a16="http://schemas.microsoft.com/office/drawing/2014/main" id="{5BB01696-19D7-47C3-BF0E-E13837C07CD1}"/>
              </a:ext>
            </a:extLst>
          </p:cNvPr>
          <p:cNvCxnSpPr>
            <a:cxnSpLocks/>
            <a:stCxn id="10" idx="4"/>
            <a:endCxn id="15" idx="2"/>
          </p:cNvCxnSpPr>
          <p:nvPr/>
        </p:nvCxnSpPr>
        <p:spPr>
          <a:xfrm flipV="1">
            <a:off x="3879437" y="4741860"/>
            <a:ext cx="1371569" cy="1124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093D59D7-95CD-493F-8865-2AB3F9783F5C}"/>
              </a:ext>
            </a:extLst>
          </p:cNvPr>
          <p:cNvSpPr txBox="1"/>
          <p:nvPr/>
        </p:nvSpPr>
        <p:spPr>
          <a:xfrm>
            <a:off x="3811683" y="4478600"/>
            <a:ext cx="1473200" cy="246221"/>
          </a:xfrm>
          <a:prstGeom prst="rect">
            <a:avLst/>
          </a:prstGeom>
          <a:noFill/>
          <a:ln>
            <a:noFill/>
          </a:ln>
        </p:spPr>
        <p:txBody>
          <a:bodyPr wrap="square" rtlCol="0">
            <a:spAutoFit/>
          </a:bodyPr>
          <a:lstStyle/>
          <a:p>
            <a:r>
              <a:rPr kumimoji="1" lang="ja-JP" altLang="en-US" sz="1000" b="1" dirty="0"/>
              <a:t>ケース・コントロール</a:t>
            </a:r>
          </a:p>
        </p:txBody>
      </p:sp>
      <p:sp>
        <p:nvSpPr>
          <p:cNvPr id="49" name="楕円 48">
            <a:extLst>
              <a:ext uri="{FF2B5EF4-FFF2-40B4-BE49-F238E27FC236}">
                <a16:creationId xmlns:a16="http://schemas.microsoft.com/office/drawing/2014/main" id="{056C3359-7F91-46DB-826C-8F3BB5E7C3E5}"/>
              </a:ext>
            </a:extLst>
          </p:cNvPr>
          <p:cNvSpPr/>
          <p:nvPr/>
        </p:nvSpPr>
        <p:spPr>
          <a:xfrm>
            <a:off x="274320" y="796701"/>
            <a:ext cx="1584960" cy="6561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企業</a:t>
            </a:r>
          </a:p>
        </p:txBody>
      </p:sp>
      <p:sp>
        <p:nvSpPr>
          <p:cNvPr id="52" name="楕円 51">
            <a:extLst>
              <a:ext uri="{FF2B5EF4-FFF2-40B4-BE49-F238E27FC236}">
                <a16:creationId xmlns:a16="http://schemas.microsoft.com/office/drawing/2014/main" id="{B715B5D2-0BC3-4D21-9DA7-2D1DC110BEFB}"/>
              </a:ext>
            </a:extLst>
          </p:cNvPr>
          <p:cNvSpPr/>
          <p:nvPr/>
        </p:nvSpPr>
        <p:spPr>
          <a:xfrm>
            <a:off x="1963184" y="796701"/>
            <a:ext cx="1603597" cy="6561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保険者</a:t>
            </a:r>
          </a:p>
        </p:txBody>
      </p:sp>
      <p:sp>
        <p:nvSpPr>
          <p:cNvPr id="54" name="楕円 53">
            <a:extLst>
              <a:ext uri="{FF2B5EF4-FFF2-40B4-BE49-F238E27FC236}">
                <a16:creationId xmlns:a16="http://schemas.microsoft.com/office/drawing/2014/main" id="{A815A38F-AA6D-4B99-8D81-F103D4BF211E}"/>
              </a:ext>
            </a:extLst>
          </p:cNvPr>
          <p:cNvSpPr/>
          <p:nvPr/>
        </p:nvSpPr>
        <p:spPr>
          <a:xfrm>
            <a:off x="3811683" y="815761"/>
            <a:ext cx="1603597" cy="6561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自治体</a:t>
            </a:r>
          </a:p>
        </p:txBody>
      </p:sp>
      <p:sp>
        <p:nvSpPr>
          <p:cNvPr id="55" name="楕円 54">
            <a:extLst>
              <a:ext uri="{FF2B5EF4-FFF2-40B4-BE49-F238E27FC236}">
                <a16:creationId xmlns:a16="http://schemas.microsoft.com/office/drawing/2014/main" id="{A3184754-B149-4ACC-B6A6-F503EB1EF352}"/>
              </a:ext>
            </a:extLst>
          </p:cNvPr>
          <p:cNvSpPr/>
          <p:nvPr/>
        </p:nvSpPr>
        <p:spPr>
          <a:xfrm>
            <a:off x="5578430" y="815761"/>
            <a:ext cx="1603597" cy="6561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個人</a:t>
            </a:r>
          </a:p>
        </p:txBody>
      </p:sp>
      <p:cxnSp>
        <p:nvCxnSpPr>
          <p:cNvPr id="58" name="直線矢印コネクタ 57">
            <a:extLst>
              <a:ext uri="{FF2B5EF4-FFF2-40B4-BE49-F238E27FC236}">
                <a16:creationId xmlns:a16="http://schemas.microsoft.com/office/drawing/2014/main" id="{88E65964-566A-41D3-A525-095B834BD2B8}"/>
              </a:ext>
            </a:extLst>
          </p:cNvPr>
          <p:cNvCxnSpPr>
            <a:cxnSpLocks/>
            <a:stCxn id="49" idx="4"/>
            <a:endCxn id="9" idx="0"/>
          </p:cNvCxnSpPr>
          <p:nvPr/>
        </p:nvCxnSpPr>
        <p:spPr>
          <a:xfrm>
            <a:off x="1066800" y="1452864"/>
            <a:ext cx="1076960" cy="845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EDF04B44-A1E3-4EE4-B0E6-B1C032797E34}"/>
              </a:ext>
            </a:extLst>
          </p:cNvPr>
          <p:cNvCxnSpPr>
            <a:cxnSpLocks/>
            <a:stCxn id="52" idx="4"/>
            <a:endCxn id="9" idx="0"/>
          </p:cNvCxnSpPr>
          <p:nvPr/>
        </p:nvCxnSpPr>
        <p:spPr>
          <a:xfrm flipH="1">
            <a:off x="2143760" y="1452864"/>
            <a:ext cx="621223" cy="845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A0B6E3AB-2E40-4449-8361-EAA66852AD76}"/>
              </a:ext>
            </a:extLst>
          </p:cNvPr>
          <p:cNvCxnSpPr>
            <a:cxnSpLocks/>
            <a:stCxn id="54" idx="4"/>
            <a:endCxn id="9" idx="0"/>
          </p:cNvCxnSpPr>
          <p:nvPr/>
        </p:nvCxnSpPr>
        <p:spPr>
          <a:xfrm flipH="1">
            <a:off x="2143760" y="1471924"/>
            <a:ext cx="2469722" cy="8267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EFB47BA7-6962-4CB7-A2F1-2F4C77E3FFF9}"/>
              </a:ext>
            </a:extLst>
          </p:cNvPr>
          <p:cNvCxnSpPr>
            <a:cxnSpLocks/>
            <a:stCxn id="49" idx="4"/>
            <a:endCxn id="12" idx="0"/>
          </p:cNvCxnSpPr>
          <p:nvPr/>
        </p:nvCxnSpPr>
        <p:spPr>
          <a:xfrm>
            <a:off x="1066800" y="1452864"/>
            <a:ext cx="3515360" cy="8458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1F2A6690-098C-49D6-B984-2CEF30D6CDE3}"/>
              </a:ext>
            </a:extLst>
          </p:cNvPr>
          <p:cNvCxnSpPr>
            <a:cxnSpLocks/>
            <a:stCxn id="55" idx="4"/>
            <a:endCxn id="13" idx="0"/>
          </p:cNvCxnSpPr>
          <p:nvPr/>
        </p:nvCxnSpPr>
        <p:spPr>
          <a:xfrm>
            <a:off x="6380229" y="1471924"/>
            <a:ext cx="640331" cy="8267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2D48F010-DE06-4625-B0A9-590CC008AB8E}"/>
              </a:ext>
            </a:extLst>
          </p:cNvPr>
          <p:cNvCxnSpPr>
            <a:cxnSpLocks/>
            <a:stCxn id="55" idx="4"/>
            <a:endCxn id="12" idx="0"/>
          </p:cNvCxnSpPr>
          <p:nvPr/>
        </p:nvCxnSpPr>
        <p:spPr>
          <a:xfrm flipH="1">
            <a:off x="4582160" y="1471924"/>
            <a:ext cx="1798069" cy="8267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楕円 80">
            <a:extLst>
              <a:ext uri="{FF2B5EF4-FFF2-40B4-BE49-F238E27FC236}">
                <a16:creationId xmlns:a16="http://schemas.microsoft.com/office/drawing/2014/main" id="{C247C977-A143-4668-B57E-70EA4E3DE208}"/>
              </a:ext>
            </a:extLst>
          </p:cNvPr>
          <p:cNvSpPr/>
          <p:nvPr/>
        </p:nvSpPr>
        <p:spPr>
          <a:xfrm>
            <a:off x="7345177" y="815760"/>
            <a:ext cx="1603597" cy="6561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家族</a:t>
            </a:r>
          </a:p>
        </p:txBody>
      </p:sp>
      <p:cxnSp>
        <p:nvCxnSpPr>
          <p:cNvPr id="82" name="直線矢印コネクタ 81">
            <a:extLst>
              <a:ext uri="{FF2B5EF4-FFF2-40B4-BE49-F238E27FC236}">
                <a16:creationId xmlns:a16="http://schemas.microsoft.com/office/drawing/2014/main" id="{8D32E924-483B-41A2-93F7-3A934AA4D3C0}"/>
              </a:ext>
            </a:extLst>
          </p:cNvPr>
          <p:cNvCxnSpPr>
            <a:cxnSpLocks/>
            <a:stCxn id="81" idx="4"/>
            <a:endCxn id="13" idx="0"/>
          </p:cNvCxnSpPr>
          <p:nvPr/>
        </p:nvCxnSpPr>
        <p:spPr>
          <a:xfrm flipH="1">
            <a:off x="7020560" y="1471923"/>
            <a:ext cx="1126416" cy="82677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73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1081CAC-377A-4C6C-B324-F19D8C1CF695}"/>
              </a:ext>
            </a:extLst>
          </p:cNvPr>
          <p:cNvSpPr txBox="1"/>
          <p:nvPr/>
        </p:nvSpPr>
        <p:spPr>
          <a:xfrm>
            <a:off x="240146" y="738130"/>
            <a:ext cx="858436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福岡県医師会、久留米市医師会、久留米大学、ふくおか公衆衛生機構、ブリヂストン社と共同で、記者会見を実施</a:t>
            </a:r>
            <a:r>
              <a:rPr kumimoji="1" lang="ja-JP" altLang="en-US" sz="1800" kern="1200" dirty="0">
                <a:solidFill>
                  <a:prstClr val="black"/>
                </a:solidFill>
                <a:latin typeface="Calibri"/>
                <a:ea typeface="ＭＳ Ｐゴシック" panose="020B0600070205080204" pitchFamily="50" charset="-128"/>
                <a:cs typeface="+mn-cs"/>
              </a:rPr>
              <a:t>。沖縄での取り組みも進行。同じような座組を増やして、</a:t>
            </a:r>
            <a:r>
              <a:rPr kumimoji="1" lang="en-US" altLang="ja-JP" sz="1800" kern="1200" dirty="0">
                <a:solidFill>
                  <a:prstClr val="black"/>
                </a:solidFill>
                <a:latin typeface="Calibri"/>
                <a:ea typeface="ＭＳ Ｐゴシック" panose="020B0600070205080204" pitchFamily="50" charset="-128"/>
                <a:cs typeface="+mn-cs"/>
              </a:rPr>
              <a:t>ID</a:t>
            </a:r>
            <a:r>
              <a:rPr kumimoji="1" lang="ja-JP" altLang="en-US" sz="1800" kern="1200" dirty="0">
                <a:solidFill>
                  <a:prstClr val="black"/>
                </a:solidFill>
                <a:latin typeface="Calibri"/>
                <a:ea typeface="ＭＳ Ｐゴシック" panose="020B0600070205080204" pitchFamily="50" charset="-128"/>
                <a:cs typeface="+mn-cs"/>
              </a:rPr>
              <a:t>結合が可能な睡眠データプラットフォームを開発していく。</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a:extLst>
              <a:ext uri="{FF2B5EF4-FFF2-40B4-BE49-F238E27FC236}">
                <a16:creationId xmlns:a16="http://schemas.microsoft.com/office/drawing/2014/main" id="{D17F663C-77F7-4182-B8A1-A27CE1FDBEDA}"/>
              </a:ext>
            </a:extLst>
          </p:cNvPr>
          <p:cNvSpPr txBox="1"/>
          <p:nvPr/>
        </p:nvSpPr>
        <p:spPr>
          <a:xfrm>
            <a:off x="118226" y="139632"/>
            <a:ext cx="7675418" cy="369332"/>
          </a:xfrm>
          <a:prstGeom prst="rect">
            <a:avLst/>
          </a:prstGeom>
          <a:noFill/>
        </p:spPr>
        <p:txBody>
          <a:bodyPr wrap="square" rtlCol="0">
            <a:spAutoFit/>
          </a:bodyPr>
          <a:lstStyle/>
          <a:p>
            <a:r>
              <a:rPr kumimoji="1" lang="ja-JP" altLang="en-US" sz="1800" b="1" dirty="0"/>
              <a:t>睡眠健診（</a:t>
            </a:r>
            <a:r>
              <a:rPr kumimoji="1" lang="en-US" altLang="ja-JP" sz="1800" b="1" dirty="0"/>
              <a:t>1</a:t>
            </a:r>
            <a:r>
              <a:rPr kumimoji="1" lang="ja-JP" altLang="en-US" sz="1800" b="1" dirty="0"/>
              <a:t>次予防）</a:t>
            </a:r>
            <a:r>
              <a:rPr kumimoji="1" lang="en-US" altLang="ja-JP" sz="1800" b="1" dirty="0"/>
              <a:t>/</a:t>
            </a:r>
            <a:r>
              <a:rPr kumimoji="1" lang="ja-JP" altLang="en-US" sz="1800" b="1" dirty="0"/>
              <a:t>検診（</a:t>
            </a:r>
            <a:r>
              <a:rPr kumimoji="1" lang="en-US" altLang="ja-JP" sz="1800" b="1" dirty="0"/>
              <a:t>2</a:t>
            </a:r>
            <a:r>
              <a:rPr kumimoji="1" lang="ja-JP" altLang="en-US" sz="1800" b="1" dirty="0"/>
              <a:t>次予防）事業の内容</a:t>
            </a:r>
          </a:p>
        </p:txBody>
      </p:sp>
      <p:sp>
        <p:nvSpPr>
          <p:cNvPr id="11" name="スライド番号プレースホルダー 10">
            <a:extLst>
              <a:ext uri="{FF2B5EF4-FFF2-40B4-BE49-F238E27FC236}">
                <a16:creationId xmlns:a16="http://schemas.microsoft.com/office/drawing/2014/main" id="{387D7352-8108-4C18-A814-F78F4F1ECEC1}"/>
              </a:ext>
            </a:extLst>
          </p:cNvPr>
          <p:cNvSpPr>
            <a:spLocks noGrp="1"/>
          </p:cNvSpPr>
          <p:nvPr>
            <p:ph type="sldNum" sz="quarter" idx="12"/>
          </p:nvPr>
        </p:nvSpPr>
        <p:spPr/>
        <p:txBody>
          <a:bodyPr/>
          <a:lstStyle/>
          <a:p>
            <a:pPr>
              <a:defRPr/>
            </a:pPr>
            <a:fld id="{D663562D-4965-4F24-9453-D7FD05C2F827}" type="slidenum">
              <a:rPr lang="ja-JP" altLang="en-US" smtClean="0"/>
              <a:pPr>
                <a:defRPr/>
              </a:pPr>
              <a:t>9</a:t>
            </a:fld>
            <a:endParaRPr lang="ja-JP" altLang="en-US"/>
          </a:p>
        </p:txBody>
      </p:sp>
      <p:pic>
        <p:nvPicPr>
          <p:cNvPr id="16" name="図 15">
            <a:extLst>
              <a:ext uri="{FF2B5EF4-FFF2-40B4-BE49-F238E27FC236}">
                <a16:creationId xmlns:a16="http://schemas.microsoft.com/office/drawing/2014/main" id="{DF71B7EF-13B3-47DE-8FC9-4562C80E0E79}"/>
              </a:ext>
            </a:extLst>
          </p:cNvPr>
          <p:cNvPicPr>
            <a:picLocks noChangeAspect="1"/>
          </p:cNvPicPr>
          <p:nvPr/>
        </p:nvPicPr>
        <p:blipFill>
          <a:blip r:embed="rId2"/>
          <a:stretch>
            <a:fillRect/>
          </a:stretch>
        </p:blipFill>
        <p:spPr>
          <a:xfrm>
            <a:off x="1657338" y="1605705"/>
            <a:ext cx="5661722" cy="5112663"/>
          </a:xfrm>
          <a:prstGeom prst="rect">
            <a:avLst/>
          </a:prstGeom>
        </p:spPr>
      </p:pic>
      <p:sp>
        <p:nvSpPr>
          <p:cNvPr id="2" name="正方形/長方形 1">
            <a:extLst>
              <a:ext uri="{FF2B5EF4-FFF2-40B4-BE49-F238E27FC236}">
                <a16:creationId xmlns:a16="http://schemas.microsoft.com/office/drawing/2014/main" id="{3379BEBC-2ADC-4376-925D-E59911FE127E}"/>
              </a:ext>
            </a:extLst>
          </p:cNvPr>
          <p:cNvSpPr/>
          <p:nvPr/>
        </p:nvSpPr>
        <p:spPr>
          <a:xfrm>
            <a:off x="7082940" y="1536192"/>
            <a:ext cx="270460" cy="1614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F9674F40-3B12-4D54-9E85-65FE47D5A7E2}"/>
              </a:ext>
            </a:extLst>
          </p:cNvPr>
          <p:cNvSpPr/>
          <p:nvPr/>
        </p:nvSpPr>
        <p:spPr>
          <a:xfrm>
            <a:off x="285828" y="4598901"/>
            <a:ext cx="1422400" cy="141763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a:solidFill>
                  <a:schemeClr val="tx1"/>
                </a:solidFill>
              </a:rPr>
              <a:t>健診</a:t>
            </a:r>
            <a:endParaRPr kumimoji="1" lang="en-US" altLang="ja-JP" sz="3000" b="1" dirty="0">
              <a:solidFill>
                <a:schemeClr val="tx1"/>
              </a:solidFill>
            </a:endParaRPr>
          </a:p>
          <a:p>
            <a:pPr algn="ctr"/>
            <a:r>
              <a:rPr kumimoji="1" lang="ja-JP" altLang="en-US" sz="3000" b="1" dirty="0">
                <a:solidFill>
                  <a:schemeClr val="tx1"/>
                </a:solidFill>
              </a:rPr>
              <a:t>検診</a:t>
            </a:r>
            <a:endParaRPr kumimoji="1" lang="en-US" altLang="ja-JP" sz="3000" b="1" dirty="0">
              <a:solidFill>
                <a:schemeClr val="tx1"/>
              </a:solidFill>
            </a:endParaRPr>
          </a:p>
        </p:txBody>
      </p:sp>
      <p:sp>
        <p:nvSpPr>
          <p:cNvPr id="8" name="楕円 7">
            <a:extLst>
              <a:ext uri="{FF2B5EF4-FFF2-40B4-BE49-F238E27FC236}">
                <a16:creationId xmlns:a16="http://schemas.microsoft.com/office/drawing/2014/main" id="{0C30DA1A-5373-4D59-BEFB-20181A65CE9E}"/>
              </a:ext>
            </a:extLst>
          </p:cNvPr>
          <p:cNvSpPr/>
          <p:nvPr/>
        </p:nvSpPr>
        <p:spPr>
          <a:xfrm>
            <a:off x="7486662" y="4543476"/>
            <a:ext cx="1422400" cy="141763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a:solidFill>
                  <a:schemeClr val="tx1"/>
                </a:solidFill>
              </a:rPr>
              <a:t>医療</a:t>
            </a:r>
          </a:p>
        </p:txBody>
      </p:sp>
      <p:cxnSp>
        <p:nvCxnSpPr>
          <p:cNvPr id="7" name="直線矢印コネクタ 6">
            <a:extLst>
              <a:ext uri="{FF2B5EF4-FFF2-40B4-BE49-F238E27FC236}">
                <a16:creationId xmlns:a16="http://schemas.microsoft.com/office/drawing/2014/main" id="{326BCD4A-B96E-4FC3-B431-E475B3C33C19}"/>
              </a:ext>
            </a:extLst>
          </p:cNvPr>
          <p:cNvCxnSpPr>
            <a:stCxn id="4" idx="6"/>
            <a:endCxn id="8" idx="2"/>
          </p:cNvCxnSpPr>
          <p:nvPr/>
        </p:nvCxnSpPr>
        <p:spPr>
          <a:xfrm flipV="1">
            <a:off x="1708228" y="5252295"/>
            <a:ext cx="5778434" cy="55425"/>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F21060E1-821E-47FA-BD14-D5D50621C370}"/>
              </a:ext>
            </a:extLst>
          </p:cNvPr>
          <p:cNvSpPr txBox="1"/>
          <p:nvPr/>
        </p:nvSpPr>
        <p:spPr>
          <a:xfrm>
            <a:off x="3119120" y="4779787"/>
            <a:ext cx="2915920" cy="400110"/>
          </a:xfrm>
          <a:prstGeom prst="rect">
            <a:avLst/>
          </a:prstGeom>
          <a:noFill/>
        </p:spPr>
        <p:txBody>
          <a:bodyPr wrap="square" rtlCol="0">
            <a:spAutoFit/>
          </a:bodyPr>
          <a:lstStyle/>
          <a:p>
            <a:pPr algn="ctr"/>
            <a:r>
              <a:rPr kumimoji="1" lang="ja-JP" altLang="en-US" sz="2000" b="1" dirty="0">
                <a:solidFill>
                  <a:srgbClr val="FF0000"/>
                </a:solidFill>
              </a:rPr>
              <a:t>地域医療圏で結ぶ</a:t>
            </a:r>
          </a:p>
        </p:txBody>
      </p:sp>
    </p:spTree>
    <p:extLst>
      <p:ext uri="{BB962C8B-B14F-4D97-AF65-F5344CB8AC3E}">
        <p14:creationId xmlns:p14="http://schemas.microsoft.com/office/powerpoint/2010/main" val="166532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7_Office ​​テーマ">
  <a:themeElements>
    <a:clrScheme name="グレースケール">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2383</TotalTime>
  <Words>1431</Words>
  <Application>Microsoft Office PowerPoint</Application>
  <PresentationFormat>画面に合わせる (4:3)</PresentationFormat>
  <Paragraphs>241</Paragraphs>
  <Slides>15</Slides>
  <Notes>13</Notes>
  <HiddenSlides>0</HiddenSlides>
  <MMClips>0</MMClips>
  <ScaleCrop>false</ScaleCrop>
  <HeadingPairs>
    <vt:vector size="6" baseType="variant">
      <vt:variant>
        <vt:lpstr>使用されているフォント</vt:lpstr>
      </vt:variant>
      <vt:variant>
        <vt:i4>5</vt:i4>
      </vt:variant>
      <vt:variant>
        <vt:lpstr>テーマ</vt:lpstr>
      </vt:variant>
      <vt:variant>
        <vt:i4>3</vt:i4>
      </vt:variant>
      <vt:variant>
        <vt:lpstr>スライド タイトル</vt:lpstr>
      </vt:variant>
      <vt:variant>
        <vt:i4>15</vt:i4>
      </vt:variant>
    </vt:vector>
  </HeadingPairs>
  <TitlesOfParts>
    <vt:vector size="23" baseType="lpstr">
      <vt:lpstr>Arial</vt:lpstr>
      <vt:lpstr>メイリオ</vt:lpstr>
      <vt:lpstr>Century Gothic</vt:lpstr>
      <vt:lpstr>Calibri</vt:lpstr>
      <vt:lpstr>ＭＳ Ｐゴシック</vt:lpstr>
      <vt:lpstr>7_Office ​​テーマ</vt:lpstr>
      <vt:lpstr>1_デザインの設定</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kojiode</dc:creator>
  <cp:lastModifiedBy>Tadashi Miyahara</cp:lastModifiedBy>
  <cp:revision>92</cp:revision>
  <dcterms:created xsi:type="dcterms:W3CDTF">2018-08-28T03:13:23Z</dcterms:created>
  <dcterms:modified xsi:type="dcterms:W3CDTF">2022-03-01T04:22:13Z</dcterms:modified>
</cp:coreProperties>
</file>